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7" r:id="rId3"/>
    <p:sldId id="265" r:id="rId4"/>
    <p:sldId id="266" r:id="rId5"/>
    <p:sldId id="264" r:id="rId6"/>
    <p:sldId id="261" r:id="rId7"/>
    <p:sldId id="262" r:id="rId8"/>
    <p:sldId id="263" r:id="rId9"/>
    <p:sldId id="257" r:id="rId10"/>
    <p:sldId id="258" r:id="rId11"/>
    <p:sldId id="259" r:id="rId12"/>
    <p:sldId id="260" r:id="rId13"/>
    <p:sldId id="268" r:id="rId14"/>
    <p:sldId id="269" r:id="rId15"/>
    <p:sldId id="270" r:id="rId16"/>
    <p:sldId id="364" r:id="rId17"/>
    <p:sldId id="365" r:id="rId18"/>
    <p:sldId id="366" r:id="rId19"/>
    <p:sldId id="367" r:id="rId20"/>
    <p:sldId id="368" r:id="rId21"/>
    <p:sldId id="361" r:id="rId22"/>
    <p:sldId id="369" r:id="rId23"/>
    <p:sldId id="357" r:id="rId24"/>
    <p:sldId id="273" r:id="rId25"/>
    <p:sldId id="355" r:id="rId26"/>
    <p:sldId id="356"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7D5BB-86DB-4405-A56F-8F0ACCFC48D6}" type="datetimeFigureOut">
              <a:rPr lang="es-MX" smtClean="0"/>
              <a:t>20/06/2026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8E177-EE8A-4CFA-B913-CB5D269F9254}" type="slidenum">
              <a:rPr lang="es-MX" smtClean="0"/>
              <a:t>‹Nº›</a:t>
            </a:fld>
            <a:endParaRPr lang="es-MX"/>
          </a:p>
        </p:txBody>
      </p:sp>
    </p:spTree>
    <p:extLst>
      <p:ext uri="{BB962C8B-B14F-4D97-AF65-F5344CB8AC3E}">
        <p14:creationId xmlns:p14="http://schemas.microsoft.com/office/powerpoint/2010/main" val="355869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F0E4456-3C28-4B5A-85CA-1CF1D83CBE93}" type="slidenum">
              <a:rPr lang="es-MX" smtClean="0"/>
              <a:t>16</a:t>
            </a:fld>
            <a:endParaRPr lang="es-MX"/>
          </a:p>
        </p:txBody>
      </p:sp>
    </p:spTree>
    <p:extLst>
      <p:ext uri="{BB962C8B-B14F-4D97-AF65-F5344CB8AC3E}">
        <p14:creationId xmlns:p14="http://schemas.microsoft.com/office/powerpoint/2010/main" val="151115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AF0E4456-3C28-4B5A-85CA-1CF1D83CBE93}" type="slidenum">
              <a:rPr lang="es-MX" smtClean="0"/>
              <a:t>22</a:t>
            </a:fld>
            <a:endParaRPr lang="es-MX"/>
          </a:p>
        </p:txBody>
      </p:sp>
    </p:spTree>
    <p:extLst>
      <p:ext uri="{BB962C8B-B14F-4D97-AF65-F5344CB8AC3E}">
        <p14:creationId xmlns:p14="http://schemas.microsoft.com/office/powerpoint/2010/main" val="70079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AD0A31-0B7F-4A46-B456-4A2AC75AF4C9}" type="datetimeFigureOut">
              <a:rPr lang="es-MX" smtClean="0"/>
              <a:t>20/06/2026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115279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AD0A31-0B7F-4A46-B456-4A2AC75AF4C9}" type="datetimeFigureOut">
              <a:rPr lang="es-MX" smtClean="0"/>
              <a:t>20/06/2026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154158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AD0A31-0B7F-4A46-B456-4A2AC75AF4C9}" type="datetimeFigureOut">
              <a:rPr lang="es-MX" smtClean="0"/>
              <a:t>20/06/2026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15156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AD0A31-0B7F-4A46-B456-4A2AC75AF4C9}" type="datetimeFigureOut">
              <a:rPr lang="es-MX" smtClean="0"/>
              <a:t>20/06/2026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288739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AAD0A31-0B7F-4A46-B456-4A2AC75AF4C9}" type="datetimeFigureOut">
              <a:rPr lang="es-MX" smtClean="0"/>
              <a:t>20/06/2026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252581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AD0A31-0B7F-4A46-B456-4A2AC75AF4C9}" type="datetimeFigureOut">
              <a:rPr lang="es-MX" smtClean="0"/>
              <a:t>20/06/2026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94409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AD0A31-0B7F-4A46-B456-4A2AC75AF4C9}" type="datetimeFigureOut">
              <a:rPr lang="es-MX" smtClean="0"/>
              <a:t>20/06/2026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288260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D0A31-0B7F-4A46-B456-4A2AC75AF4C9}" type="datetimeFigureOut">
              <a:rPr lang="es-MX" smtClean="0"/>
              <a:t>20/06/2026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237569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D0A31-0B7F-4A46-B456-4A2AC75AF4C9}" type="datetimeFigureOut">
              <a:rPr lang="es-MX" smtClean="0"/>
              <a:t>20/06/2026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334554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AD0A31-0B7F-4A46-B456-4A2AC75AF4C9}" type="datetimeFigureOut">
              <a:rPr lang="es-MX" smtClean="0"/>
              <a:t>20/06/2026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49143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AAD0A31-0B7F-4A46-B456-4A2AC75AF4C9}" type="datetimeFigureOut">
              <a:rPr lang="es-MX" smtClean="0"/>
              <a:t>20/06/2026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B8FDC43-FD64-4AB7-AF40-26CE8CFE31FB}" type="slidenum">
              <a:rPr lang="es-MX" smtClean="0"/>
              <a:t>‹Nº›</a:t>
            </a:fld>
            <a:endParaRPr lang="es-MX"/>
          </a:p>
        </p:txBody>
      </p:sp>
    </p:spTree>
    <p:extLst>
      <p:ext uri="{BB962C8B-B14F-4D97-AF65-F5344CB8AC3E}">
        <p14:creationId xmlns:p14="http://schemas.microsoft.com/office/powerpoint/2010/main" val="302951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7AAD0A31-0B7F-4A46-B456-4A2AC75AF4C9}" type="datetimeFigureOut">
              <a:rPr lang="es-MX" smtClean="0"/>
              <a:t>20/06/2026</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EB8FDC43-FD64-4AB7-AF40-26CE8CFE31FB}" type="slidenum">
              <a:rPr lang="es-MX" smtClean="0"/>
              <a:t>‹Nº›</a:t>
            </a:fld>
            <a:endParaRPr lang="es-MX"/>
          </a:p>
        </p:txBody>
      </p:sp>
    </p:spTree>
    <p:extLst>
      <p:ext uri="{BB962C8B-B14F-4D97-AF65-F5344CB8AC3E}">
        <p14:creationId xmlns:p14="http://schemas.microsoft.com/office/powerpoint/2010/main" val="36020120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CC007953-FD41-5441-8E21-0F3086E03861}"/>
              </a:ext>
            </a:extLst>
          </p:cNvPr>
          <p:cNvPicPr>
            <a:picLocks noChangeAspect="1"/>
          </p:cNvPicPr>
          <p:nvPr/>
        </p:nvPicPr>
        <p:blipFill>
          <a:blip r:embed="rId2">
            <a:alphaModFix amt="50000"/>
          </a:blip>
          <a:srcRect t="5361" b="3176"/>
          <a:stretch>
            <a:fillRect/>
          </a:stretch>
        </p:blipFill>
        <p:spPr>
          <a:xfrm>
            <a:off x="20" y="1"/>
            <a:ext cx="12191980" cy="6857999"/>
          </a:xfrm>
          <a:prstGeom prst="rect">
            <a:avLst/>
          </a:prstGeom>
        </p:spPr>
      </p:pic>
      <p:sp>
        <p:nvSpPr>
          <p:cNvPr id="2" name="Título 1">
            <a:extLst>
              <a:ext uri="{FF2B5EF4-FFF2-40B4-BE49-F238E27FC236}">
                <a16:creationId xmlns:a16="http://schemas.microsoft.com/office/drawing/2014/main" id="{F98A4467-48DF-A4C9-3ABD-0E07AD237C90}"/>
              </a:ext>
            </a:extLst>
          </p:cNvPr>
          <p:cNvSpPr>
            <a:spLocks noGrp="1"/>
          </p:cNvSpPr>
          <p:nvPr>
            <p:ph type="ctrTitle"/>
          </p:nvPr>
        </p:nvSpPr>
        <p:spPr>
          <a:xfrm>
            <a:off x="3864077" y="2518974"/>
            <a:ext cx="7721672" cy="2475810"/>
          </a:xfrm>
        </p:spPr>
        <p:txBody>
          <a:bodyPr>
            <a:noAutofit/>
          </a:bodyPr>
          <a:lstStyle/>
          <a:p>
            <a:r>
              <a:rPr lang="es-MX" sz="7200" b="1" dirty="0">
                <a:solidFill>
                  <a:srgbClr val="FFFFFF"/>
                </a:solidFill>
                <a:latin typeface="Aharoni" panose="02010803020104030203" pitchFamily="2" charset="-79"/>
                <a:cs typeface="Aharoni" panose="02010803020104030203" pitchFamily="2" charset="-79"/>
              </a:rPr>
              <a:t>La Santificación: Proceso y experiencia Cristiana </a:t>
            </a:r>
          </a:p>
        </p:txBody>
      </p:sp>
      <p:sp>
        <p:nvSpPr>
          <p:cNvPr id="3" name="Subtítulo 2">
            <a:extLst>
              <a:ext uri="{FF2B5EF4-FFF2-40B4-BE49-F238E27FC236}">
                <a16:creationId xmlns:a16="http://schemas.microsoft.com/office/drawing/2014/main" id="{75104691-9E47-913B-796F-E35D8A710699}"/>
              </a:ext>
            </a:extLst>
          </p:cNvPr>
          <p:cNvSpPr>
            <a:spLocks noGrp="1"/>
          </p:cNvSpPr>
          <p:nvPr>
            <p:ph type="subTitle" idx="1"/>
          </p:nvPr>
        </p:nvSpPr>
        <p:spPr>
          <a:xfrm>
            <a:off x="5968721" y="6178816"/>
            <a:ext cx="5462954" cy="452789"/>
          </a:xfrm>
        </p:spPr>
        <p:txBody>
          <a:bodyPr>
            <a:normAutofit/>
          </a:bodyPr>
          <a:lstStyle/>
          <a:p>
            <a:r>
              <a:rPr lang="es-MX" dirty="0">
                <a:solidFill>
                  <a:srgbClr val="FFFFFF"/>
                </a:solidFill>
              </a:rPr>
              <a:t>Pastor Julio César Robles Herrera</a:t>
            </a:r>
          </a:p>
        </p:txBody>
      </p:sp>
      <p:sp>
        <p:nvSpPr>
          <p:cNvPr id="5" name="CuadroTexto 4">
            <a:extLst>
              <a:ext uri="{FF2B5EF4-FFF2-40B4-BE49-F238E27FC236}">
                <a16:creationId xmlns:a16="http://schemas.microsoft.com/office/drawing/2014/main" id="{2FB6B84B-642C-CA48-4CB5-EBD5A33E73FD}"/>
              </a:ext>
            </a:extLst>
          </p:cNvPr>
          <p:cNvSpPr txBox="1"/>
          <p:nvPr/>
        </p:nvSpPr>
        <p:spPr>
          <a:xfrm>
            <a:off x="3048838" y="3859795"/>
            <a:ext cx="6094324" cy="369332"/>
          </a:xfrm>
          <a:prstGeom prst="rect">
            <a:avLst/>
          </a:prstGeom>
          <a:noFill/>
        </p:spPr>
        <p:txBody>
          <a:bodyPr wrap="square">
            <a:spAutoFit/>
          </a:bodyPr>
          <a:lstStyle/>
          <a:p>
            <a:endParaRPr lang="es-MX" dirty="0"/>
          </a:p>
        </p:txBody>
      </p:sp>
    </p:spTree>
    <p:extLst>
      <p:ext uri="{BB962C8B-B14F-4D97-AF65-F5344CB8AC3E}">
        <p14:creationId xmlns:p14="http://schemas.microsoft.com/office/powerpoint/2010/main" val="61868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D9AE1E-1106-7A23-D6B0-34501EB16FA6}"/>
              </a:ext>
            </a:extLst>
          </p:cNvPr>
          <p:cNvSpPr txBox="1"/>
          <p:nvPr/>
        </p:nvSpPr>
        <p:spPr>
          <a:xfrm>
            <a:off x="344129" y="142195"/>
            <a:ext cx="11582400" cy="6186309"/>
          </a:xfrm>
          <a:prstGeom prst="rect">
            <a:avLst/>
          </a:prstGeom>
          <a:noFill/>
        </p:spPr>
        <p:txBody>
          <a:bodyPr wrap="square">
            <a:spAutoFit/>
          </a:bodyPr>
          <a:lstStyle/>
          <a:p>
            <a:pPr algn="ctr"/>
            <a:r>
              <a:rPr lang="es-MX" sz="3600" b="1" dirty="0">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Wesley en su sermón: “El nuevo nacimiento” dice lo siguiente:</a:t>
            </a:r>
          </a:p>
          <a:p>
            <a:pPr algn="ctr"/>
            <a:r>
              <a:rPr lang="es-MX" sz="3600" b="1" dirty="0">
                <a:latin typeface="ADLaM Display" panose="02010000000000000000" pitchFamily="2" charset="0"/>
                <a:ea typeface="ADLaM Display" panose="02010000000000000000" pitchFamily="2" charset="0"/>
                <a:cs typeface="ADLaM Display" panose="02010000000000000000" pitchFamily="2" charset="0"/>
              </a:rPr>
              <a:t>Y creó Dios al hombre a su semejanza…mayormente a su imagen moral, la cual…es justicia y verdadera santidad. Conforme a esta imagen de Dios fue hecho el ser humano. Dios es amor; por consiguiente, el humano, al ser creado estaba lleno de amor…Dios está lleno de justicia, misericordia y verdad; así era el humano al salir de las manos de su Creador. Dios es pureza inmaculada: así era el humano al principio, puro, sin mancha pecaminosa alguna.  </a:t>
            </a:r>
          </a:p>
        </p:txBody>
      </p:sp>
      <p:sp>
        <p:nvSpPr>
          <p:cNvPr id="5" name="CuadroTexto 4">
            <a:extLst>
              <a:ext uri="{FF2B5EF4-FFF2-40B4-BE49-F238E27FC236}">
                <a16:creationId xmlns:a16="http://schemas.microsoft.com/office/drawing/2014/main" id="{9C29F9D6-DF3E-57EB-9C68-A1891E22F68D}"/>
              </a:ext>
            </a:extLst>
          </p:cNvPr>
          <p:cNvSpPr txBox="1"/>
          <p:nvPr/>
        </p:nvSpPr>
        <p:spPr>
          <a:xfrm>
            <a:off x="5997684" y="6363626"/>
            <a:ext cx="6115664" cy="369332"/>
          </a:xfrm>
          <a:prstGeom prst="rect">
            <a:avLst/>
          </a:prstGeom>
          <a:noFill/>
        </p:spPr>
        <p:txBody>
          <a:bodyPr wrap="square">
            <a:spAutoFit/>
          </a:bodyPr>
          <a:lstStyle/>
          <a:p>
            <a:pPr algn="r"/>
            <a:r>
              <a:rPr lang="es-MX" b="1" dirty="0">
                <a:solidFill>
                  <a:srgbClr val="FFC000"/>
                </a:solidFill>
              </a:rPr>
              <a:t>(González 1996c, 106-107)</a:t>
            </a:r>
            <a:endParaRPr lang="es-MX" dirty="0">
              <a:solidFill>
                <a:srgbClr val="FFC000"/>
              </a:solidFill>
            </a:endParaRPr>
          </a:p>
        </p:txBody>
      </p:sp>
    </p:spTree>
    <p:extLst>
      <p:ext uri="{BB962C8B-B14F-4D97-AF65-F5344CB8AC3E}">
        <p14:creationId xmlns:p14="http://schemas.microsoft.com/office/powerpoint/2010/main" val="306862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7 个Adam and Eve 点子| 圣经, 耶和华见证人, 雕刻家">
            <a:extLst>
              <a:ext uri="{FF2B5EF4-FFF2-40B4-BE49-F238E27FC236}">
                <a16:creationId xmlns:a16="http://schemas.microsoft.com/office/drawing/2014/main" id="{07BF6171-5C92-EC0C-682E-726AB8807F68}"/>
              </a:ext>
            </a:extLst>
          </p:cNvPr>
          <p:cNvPicPr>
            <a:picLocks noChangeAspect="1"/>
          </p:cNvPicPr>
          <p:nvPr/>
        </p:nvPicPr>
        <p:blipFill>
          <a:blip r:embed="rId2"/>
          <a:stretch>
            <a:fillRect/>
          </a:stretch>
        </p:blipFill>
        <p:spPr>
          <a:xfrm>
            <a:off x="8082116" y="0"/>
            <a:ext cx="4109884" cy="6858000"/>
          </a:xfrm>
          <a:prstGeom prst="rect">
            <a:avLst/>
          </a:prstGeom>
        </p:spPr>
      </p:pic>
      <p:sp>
        <p:nvSpPr>
          <p:cNvPr id="4" name="CuadroTexto 3">
            <a:extLst>
              <a:ext uri="{FF2B5EF4-FFF2-40B4-BE49-F238E27FC236}">
                <a16:creationId xmlns:a16="http://schemas.microsoft.com/office/drawing/2014/main" id="{18F81E38-1A36-7793-EBBF-AFAF8180BB53}"/>
              </a:ext>
            </a:extLst>
          </p:cNvPr>
          <p:cNvSpPr txBox="1"/>
          <p:nvPr/>
        </p:nvSpPr>
        <p:spPr>
          <a:xfrm>
            <a:off x="327465" y="207830"/>
            <a:ext cx="7597335" cy="6494085"/>
          </a:xfrm>
          <a:prstGeom prst="rect">
            <a:avLst/>
          </a:prstGeom>
          <a:noFill/>
        </p:spPr>
        <p:txBody>
          <a:bodyPr wrap="square">
            <a:spAutoFit/>
          </a:bodyPr>
          <a:lstStyle/>
          <a:p>
            <a:pPr algn="ctr"/>
            <a:r>
              <a:rPr lang="es-MX" sz="3200" b="1" dirty="0">
                <a:latin typeface="ADLaM Display" panose="02010000000000000000" pitchFamily="2" charset="0"/>
                <a:ea typeface="ADLaM Display" panose="02010000000000000000" pitchFamily="2" charset="0"/>
                <a:cs typeface="ADLaM Display" panose="02010000000000000000" pitchFamily="2" charset="0"/>
              </a:rPr>
              <a:t>Pero aunque el humano fue hecho a imagen de Dios, sin embargo no fue hecho inmutable. </a:t>
            </a:r>
          </a:p>
          <a:p>
            <a:pPr algn="ctr"/>
            <a:endParaRPr lang="es-MX" sz="3200" b="1" dirty="0">
              <a:latin typeface="ADLaM Display" panose="02010000000000000000" pitchFamily="2" charset="0"/>
              <a:ea typeface="ADLaM Display" panose="02010000000000000000" pitchFamily="2" charset="0"/>
              <a:cs typeface="ADLaM Display" panose="02010000000000000000" pitchFamily="2" charset="0"/>
            </a:endParaRPr>
          </a:p>
          <a:p>
            <a:pPr algn="ctr"/>
            <a:r>
              <a:rPr lang="es-MX" sz="3200" b="1" dirty="0">
                <a:latin typeface="ADLaM Display" panose="02010000000000000000" pitchFamily="2" charset="0"/>
                <a:ea typeface="ADLaM Display" panose="02010000000000000000" pitchFamily="2" charset="0"/>
                <a:cs typeface="ADLaM Display" panose="02010000000000000000" pitchFamily="2" charset="0"/>
              </a:rPr>
              <a:t>Por esta razón, y al tener la libertad de decidir, desobedece a Dios, y el pecado lo corrompió y lo apartó de su estado natural.  Y aunque no se perdió totalmente la imagen de Dios en la que fue creada, está distorsionada, por ello las manifestaciones de maldad. Wesley le llama a este estado. </a:t>
            </a:r>
            <a:r>
              <a:rPr lang="es-MX" sz="3200" b="1" dirty="0">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Corrupción total. </a:t>
            </a:r>
          </a:p>
        </p:txBody>
      </p:sp>
    </p:spTree>
    <p:extLst>
      <p:ext uri="{BB962C8B-B14F-4D97-AF65-F5344CB8AC3E}">
        <p14:creationId xmlns:p14="http://schemas.microsoft.com/office/powerpoint/2010/main" val="418887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899055-2E7D-6840-8199-06E144A6B09D}"/>
              </a:ext>
            </a:extLst>
          </p:cNvPr>
          <p:cNvSpPr txBox="1"/>
          <p:nvPr/>
        </p:nvSpPr>
        <p:spPr>
          <a:xfrm>
            <a:off x="196645" y="1410361"/>
            <a:ext cx="11808542" cy="4939814"/>
          </a:xfrm>
          <a:prstGeom prst="rect">
            <a:avLst/>
          </a:prstGeom>
          <a:noFill/>
        </p:spPr>
        <p:txBody>
          <a:bodyPr wrap="square">
            <a:spAutoFit/>
          </a:bodyPr>
          <a:lstStyle/>
          <a:p>
            <a:pPr algn="ctr"/>
            <a:r>
              <a:rPr lang="es-MX" sz="3500" b="1" dirty="0">
                <a:latin typeface="ADLaM Display" panose="02010000000000000000" pitchFamily="2" charset="0"/>
                <a:ea typeface="ADLaM Display" panose="02010000000000000000" pitchFamily="2" charset="0"/>
                <a:cs typeface="ADLaM Display" panose="02010000000000000000" pitchFamily="2" charset="0"/>
              </a:rPr>
              <a:t>En Adán todos murieron…El resultado natural de esto es que cualquiera que desciende de él, viene al mundo espiritualmente muerto, muerto a Dios, totalmente muerto en el pecado, totalmente carente de la vida de Dios, carente de la imagen de Dios, de toda esa justicia y santidad en la que Adán fue creado. En lugar de esto, todo hombre nacido ahora en el mundo, lleva ahora la imagen del diablo en el orgullo y lo voluntarioso; la imagen de la bestia, en los apetitos y deseos sensuales.</a:t>
            </a:r>
          </a:p>
        </p:txBody>
      </p:sp>
      <p:sp>
        <p:nvSpPr>
          <p:cNvPr id="5" name="CuadroTexto 4">
            <a:extLst>
              <a:ext uri="{FF2B5EF4-FFF2-40B4-BE49-F238E27FC236}">
                <a16:creationId xmlns:a16="http://schemas.microsoft.com/office/drawing/2014/main" id="{E3FC3207-7E7F-6635-86EE-0FBBA5E9FA46}"/>
              </a:ext>
            </a:extLst>
          </p:cNvPr>
          <p:cNvSpPr txBox="1"/>
          <p:nvPr/>
        </p:nvSpPr>
        <p:spPr>
          <a:xfrm>
            <a:off x="5771545" y="6393125"/>
            <a:ext cx="6135328" cy="369332"/>
          </a:xfrm>
          <a:prstGeom prst="rect">
            <a:avLst/>
          </a:prstGeom>
          <a:noFill/>
        </p:spPr>
        <p:txBody>
          <a:bodyPr wrap="square">
            <a:spAutoFit/>
          </a:bodyPr>
          <a:lstStyle/>
          <a:p>
            <a:pPr algn="r"/>
            <a:r>
              <a:rPr lang="es-MX" b="1" dirty="0">
                <a:solidFill>
                  <a:srgbClr val="FFC000"/>
                </a:solidFill>
                <a:latin typeface="ADLaM Display" panose="02010000000000000000" pitchFamily="2" charset="0"/>
                <a:ea typeface="ADLaM Display" panose="02010000000000000000" pitchFamily="2" charset="0"/>
                <a:cs typeface="ADLaM Display" panose="02010000000000000000" pitchFamily="2" charset="0"/>
              </a:rPr>
              <a:t>(Cox 1986, 35)</a:t>
            </a:r>
          </a:p>
        </p:txBody>
      </p:sp>
      <p:sp>
        <p:nvSpPr>
          <p:cNvPr id="7" name="CuadroTexto 6">
            <a:extLst>
              <a:ext uri="{FF2B5EF4-FFF2-40B4-BE49-F238E27FC236}">
                <a16:creationId xmlns:a16="http://schemas.microsoft.com/office/drawing/2014/main" id="{E598D1D9-38AB-66F9-EC67-669930B30F1D}"/>
              </a:ext>
            </a:extLst>
          </p:cNvPr>
          <p:cNvSpPr txBox="1"/>
          <p:nvPr/>
        </p:nvSpPr>
        <p:spPr>
          <a:xfrm>
            <a:off x="599764" y="139794"/>
            <a:ext cx="11257936" cy="1123384"/>
          </a:xfrm>
          <a:prstGeom prst="rect">
            <a:avLst/>
          </a:prstGeom>
          <a:noFill/>
        </p:spPr>
        <p:txBody>
          <a:bodyPr wrap="square">
            <a:spAutoFit/>
          </a:bodyPr>
          <a:lstStyle/>
          <a:p>
            <a:pPr algn="ctr"/>
            <a:r>
              <a:rPr lang="es-MX" sz="3200" b="1" dirty="0">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En el libro “El Concepto de </a:t>
            </a:r>
            <a:r>
              <a:rPr lang="es-MX" sz="3500" b="1" dirty="0">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Wesley</a:t>
            </a:r>
            <a:r>
              <a:rPr lang="es-MX" sz="3200" b="1" dirty="0">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 sobre la perfección cristiana de Leo Cox, leemos:</a:t>
            </a:r>
            <a:endParaRPr lang="es-MX" sz="3200" dirty="0">
              <a:solidFill>
                <a:schemeClr val="accent2">
                  <a:lumMod val="60000"/>
                  <a:lumOff val="40000"/>
                </a:schemeClr>
              </a:solidFill>
            </a:endParaRPr>
          </a:p>
        </p:txBody>
      </p:sp>
    </p:spTree>
    <p:extLst>
      <p:ext uri="{BB962C8B-B14F-4D97-AF65-F5344CB8AC3E}">
        <p14:creationId xmlns:p14="http://schemas.microsoft.com/office/powerpoint/2010/main" val="1779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Salvación | Qué es la salvación | Definición y Explicación - es.Jesus.net">
            <a:extLst>
              <a:ext uri="{FF2B5EF4-FFF2-40B4-BE49-F238E27FC236}">
                <a16:creationId xmlns:a16="http://schemas.microsoft.com/office/drawing/2014/main" id="{E300C272-6B67-774D-EF4D-B5085B74C6B8}"/>
              </a:ext>
            </a:extLst>
          </p:cNvPr>
          <p:cNvPicPr>
            <a:picLocks noChangeAspect="1"/>
          </p:cNvPicPr>
          <p:nvPr/>
        </p:nvPicPr>
        <p:blipFill>
          <a:blip r:embed="rId2"/>
          <a:stretch>
            <a:fillRect/>
          </a:stretch>
        </p:blipFill>
        <p:spPr>
          <a:xfrm>
            <a:off x="0" y="0"/>
            <a:ext cx="3024554" cy="6858000"/>
          </a:xfrm>
          <a:prstGeom prst="rect">
            <a:avLst/>
          </a:prstGeom>
        </p:spPr>
      </p:pic>
      <p:sp>
        <p:nvSpPr>
          <p:cNvPr id="4" name="CuadroTexto 3">
            <a:extLst>
              <a:ext uri="{FF2B5EF4-FFF2-40B4-BE49-F238E27FC236}">
                <a16:creationId xmlns:a16="http://schemas.microsoft.com/office/drawing/2014/main" id="{BDD32DD8-8FC7-6C57-71CA-FBD2038CF2C2}"/>
              </a:ext>
            </a:extLst>
          </p:cNvPr>
          <p:cNvSpPr txBox="1"/>
          <p:nvPr/>
        </p:nvSpPr>
        <p:spPr>
          <a:xfrm>
            <a:off x="3243805" y="287334"/>
            <a:ext cx="8731883" cy="6186309"/>
          </a:xfrm>
          <a:prstGeom prst="rect">
            <a:avLst/>
          </a:prstGeom>
          <a:noFill/>
        </p:spPr>
        <p:txBody>
          <a:bodyPr wrap="square">
            <a:spAutoFit/>
          </a:bodyPr>
          <a:lstStyle/>
          <a:p>
            <a:pPr algn="ctr"/>
            <a:r>
              <a:rPr lang="es-MX" sz="3300" b="1" dirty="0">
                <a:latin typeface="ADLaM Display" panose="02010000000000000000" pitchFamily="2" charset="0"/>
                <a:ea typeface="ADLaM Display" panose="02010000000000000000" pitchFamily="2" charset="0"/>
                <a:cs typeface="ADLaM Display" panose="02010000000000000000" pitchFamily="2" charset="0"/>
              </a:rPr>
              <a:t>En esta terrible condición estaba el ser humano, cuando de tal manera amó Dios al mundo que Dios a su Hijo, mostrando su amor, en el hecho de que siendo pecadores Cristo murió por nosotros. </a:t>
            </a:r>
          </a:p>
          <a:p>
            <a:pPr algn="ctr"/>
            <a:endParaRPr lang="es-MX" sz="3300" b="1" dirty="0">
              <a:latin typeface="ADLaM Display" panose="02010000000000000000" pitchFamily="2" charset="0"/>
              <a:ea typeface="ADLaM Display" panose="02010000000000000000" pitchFamily="2" charset="0"/>
              <a:cs typeface="ADLaM Display" panose="02010000000000000000" pitchFamily="2" charset="0"/>
            </a:endParaRPr>
          </a:p>
          <a:p>
            <a:pPr algn="ctr"/>
            <a:r>
              <a:rPr lang="es-MX" sz="3300" b="1" dirty="0">
                <a:latin typeface="ADLaM Display" panose="02010000000000000000" pitchFamily="2" charset="0"/>
                <a:ea typeface="ADLaM Display" panose="02010000000000000000" pitchFamily="2" charset="0"/>
                <a:cs typeface="ADLaM Display" panose="02010000000000000000" pitchFamily="2" charset="0"/>
              </a:rPr>
              <a:t>A través de esta acción de Cristo, muriendo en la cruz, nos posibilita a todo para poder alcanzar salvación. Permitiéndonos que en la intervención del Espíritu Santo de Dios podamos ser restaurados a la imagen de nuestro Creador, que es la santificación.</a:t>
            </a:r>
            <a:endParaRPr lang="es-MX" sz="3300" dirty="0"/>
          </a:p>
        </p:txBody>
      </p:sp>
    </p:spTree>
    <p:extLst>
      <p:ext uri="{BB962C8B-B14F-4D97-AF65-F5344CB8AC3E}">
        <p14:creationId xmlns:p14="http://schemas.microsoft.com/office/powerpoint/2010/main" val="38740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stauración De Un Jarrón De Cerámica Con Cuidado Y Precisión Stock de  ilustración - Ilustración de restaurar, creativo: 330249490">
            <a:extLst>
              <a:ext uri="{FF2B5EF4-FFF2-40B4-BE49-F238E27FC236}">
                <a16:creationId xmlns:a16="http://schemas.microsoft.com/office/drawing/2014/main" id="{B6E6E5CF-10DD-AEA8-C0E6-F818D5D1E2C4}"/>
              </a:ext>
            </a:extLst>
          </p:cNvPr>
          <p:cNvPicPr>
            <a:picLocks noChangeAspect="1"/>
          </p:cNvPicPr>
          <p:nvPr/>
        </p:nvPicPr>
        <p:blipFill>
          <a:blip r:embed="rId2"/>
          <a:stretch>
            <a:fillRect/>
          </a:stretch>
        </p:blipFill>
        <p:spPr>
          <a:xfrm>
            <a:off x="8563897" y="0"/>
            <a:ext cx="3628102" cy="6858000"/>
          </a:xfrm>
          <a:prstGeom prst="rect">
            <a:avLst/>
          </a:prstGeom>
        </p:spPr>
      </p:pic>
      <p:sp>
        <p:nvSpPr>
          <p:cNvPr id="4" name="CuadroTexto 3">
            <a:extLst>
              <a:ext uri="{FF2B5EF4-FFF2-40B4-BE49-F238E27FC236}">
                <a16:creationId xmlns:a16="http://schemas.microsoft.com/office/drawing/2014/main" id="{8F930C06-BE5C-F39A-A403-39DAB6D5D006}"/>
              </a:ext>
            </a:extLst>
          </p:cNvPr>
          <p:cNvSpPr txBox="1"/>
          <p:nvPr/>
        </p:nvSpPr>
        <p:spPr>
          <a:xfrm>
            <a:off x="219605" y="130021"/>
            <a:ext cx="8236137" cy="6755696"/>
          </a:xfrm>
          <a:prstGeom prst="rect">
            <a:avLst/>
          </a:prstGeom>
          <a:noFill/>
        </p:spPr>
        <p:txBody>
          <a:bodyPr wrap="square">
            <a:spAutoFit/>
          </a:bodyPr>
          <a:lstStyle/>
          <a:p>
            <a:pPr algn="ctr"/>
            <a:r>
              <a:rPr lang="es-MX" sz="3300" b="1" dirty="0">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Theodore Runyon en su libro “La nueva creación” dice: </a:t>
            </a:r>
          </a:p>
          <a:p>
            <a:pPr algn="ctr"/>
            <a:endParaRPr lang="es-MX" sz="1400" b="1" dirty="0">
              <a:latin typeface="ADLaM Display" panose="02010000000000000000" pitchFamily="2" charset="0"/>
              <a:ea typeface="ADLaM Display" panose="02010000000000000000" pitchFamily="2" charset="0"/>
              <a:cs typeface="ADLaM Display" panose="02010000000000000000" pitchFamily="2" charset="0"/>
            </a:endParaRPr>
          </a:p>
          <a:p>
            <a:pPr algn="ctr"/>
            <a:r>
              <a:rPr lang="es-MX" sz="3300" b="1" dirty="0">
                <a:latin typeface="ADLaM Display" panose="02010000000000000000" pitchFamily="2" charset="0"/>
                <a:ea typeface="ADLaM Display" panose="02010000000000000000" pitchFamily="2" charset="0"/>
                <a:cs typeface="ADLaM Display" panose="02010000000000000000" pitchFamily="2" charset="0"/>
              </a:rPr>
              <a:t>La santificación, por lo tanto, es la restauración de la criatura caída a esa existencia común con su creador y a esa vida de fiel mayordomo para la cual la humanidad fue creada.</a:t>
            </a:r>
          </a:p>
          <a:p>
            <a:pPr algn="ctr"/>
            <a:endParaRPr lang="es-MX" sz="2000" b="1" dirty="0">
              <a:latin typeface="ADLaM Display" panose="02010000000000000000" pitchFamily="2" charset="0"/>
              <a:ea typeface="ADLaM Display" panose="02010000000000000000" pitchFamily="2" charset="0"/>
              <a:cs typeface="ADLaM Display" panose="02010000000000000000" pitchFamily="2" charset="0"/>
            </a:endParaRPr>
          </a:p>
          <a:p>
            <a:pPr algn="ctr"/>
            <a:r>
              <a:rPr lang="es-MX" sz="3300" b="1" dirty="0">
                <a:latin typeface="ADLaM Display" panose="02010000000000000000" pitchFamily="2" charset="0"/>
                <a:ea typeface="ADLaM Display" panose="02010000000000000000" pitchFamily="2" charset="0"/>
                <a:cs typeface="ADLaM Display" panose="02010000000000000000" pitchFamily="2" charset="0"/>
              </a:rPr>
              <a:t>Es santidad creciente, es decir, una vida que se hace </a:t>
            </a:r>
            <a:r>
              <a:rPr lang="es-MX" sz="3300" b="1">
                <a:latin typeface="ADLaM Display" panose="02010000000000000000" pitchFamily="2" charset="0"/>
                <a:ea typeface="ADLaM Display" panose="02010000000000000000" pitchFamily="2" charset="0"/>
                <a:cs typeface="ADLaM Display" panose="02010000000000000000" pitchFamily="2" charset="0"/>
              </a:rPr>
              <a:t>más </a:t>
            </a:r>
            <a:r>
              <a:rPr lang="es-MX" sz="3300" b="1" dirty="0">
                <a:latin typeface="ADLaM Display" panose="02010000000000000000" pitchFamily="2" charset="0"/>
                <a:ea typeface="ADLaM Display" panose="02010000000000000000" pitchFamily="2" charset="0"/>
                <a:cs typeface="ADLaM Display" panose="02010000000000000000" pitchFamily="2" charset="0"/>
              </a:rPr>
              <a:t>y </a:t>
            </a:r>
            <a:r>
              <a:rPr lang="es-MX" sz="3300" b="1">
                <a:latin typeface="ADLaM Display" panose="02010000000000000000" pitchFamily="2" charset="0"/>
                <a:ea typeface="ADLaM Display" panose="02010000000000000000" pitchFamily="2" charset="0"/>
                <a:cs typeface="ADLaM Display" panose="02010000000000000000" pitchFamily="2" charset="0"/>
              </a:rPr>
              <a:t>más</a:t>
            </a:r>
            <a:r>
              <a:rPr lang="es-MX" sz="3300" b="1" dirty="0">
                <a:latin typeface="ADLaM Display" panose="02010000000000000000" pitchFamily="2" charset="0"/>
                <a:ea typeface="ADLaM Display" panose="02010000000000000000" pitchFamily="2" charset="0"/>
                <a:cs typeface="ADLaM Display" panose="02010000000000000000" pitchFamily="2" charset="0"/>
              </a:rPr>
              <a:t> saludable y plena por la comunión con Dios y con los demás.  </a:t>
            </a:r>
          </a:p>
          <a:p>
            <a:pPr algn="r"/>
            <a:r>
              <a:rPr lang="es-MX" sz="2000" b="1" dirty="0">
                <a:latin typeface="ADLaM Display" panose="02010000000000000000" pitchFamily="2" charset="0"/>
                <a:ea typeface="ADLaM Display" panose="02010000000000000000" pitchFamily="2" charset="0"/>
                <a:cs typeface="ADLaM Display" panose="02010000000000000000" pitchFamily="2" charset="0"/>
              </a:rPr>
              <a:t>(Runyon 2006, 96 )</a:t>
            </a:r>
            <a:r>
              <a:rPr lang="es-MX" sz="3600" b="1" dirty="0">
                <a:latin typeface="ADLaM Display" panose="02010000000000000000" pitchFamily="2" charset="0"/>
                <a:ea typeface="ADLaM Display" panose="02010000000000000000" pitchFamily="2" charset="0"/>
                <a:cs typeface="ADLaM Display" panose="02010000000000000000" pitchFamily="2" charset="0"/>
              </a:rPr>
              <a:t> </a:t>
            </a:r>
            <a:endParaRPr lang="es-MX" sz="3600" dirty="0"/>
          </a:p>
        </p:txBody>
      </p:sp>
    </p:spTree>
    <p:extLst>
      <p:ext uri="{BB962C8B-B14F-4D97-AF65-F5344CB8AC3E}">
        <p14:creationId xmlns:p14="http://schemas.microsoft.com/office/powerpoint/2010/main" val="152853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s el Espíritu Santo una Persona? - Fundación Sonría">
            <a:extLst>
              <a:ext uri="{FF2B5EF4-FFF2-40B4-BE49-F238E27FC236}">
                <a16:creationId xmlns:a16="http://schemas.microsoft.com/office/drawing/2014/main" id="{433B785A-F6CA-4A2A-D1BE-66D38541281D}"/>
              </a:ext>
            </a:extLst>
          </p:cNvPr>
          <p:cNvPicPr>
            <a:picLocks noChangeAspect="1"/>
          </p:cNvPicPr>
          <p:nvPr/>
        </p:nvPicPr>
        <p:blipFill>
          <a:blip r:embed="rId2"/>
          <a:srcRect l="37419"/>
          <a:stretch>
            <a:fillRect/>
          </a:stretch>
        </p:blipFill>
        <p:spPr>
          <a:xfrm>
            <a:off x="0" y="0"/>
            <a:ext cx="3396343" cy="6858000"/>
          </a:xfrm>
          <a:prstGeom prst="rect">
            <a:avLst/>
          </a:prstGeom>
        </p:spPr>
      </p:pic>
      <p:sp>
        <p:nvSpPr>
          <p:cNvPr id="3" name="CuadroTexto 2">
            <a:extLst>
              <a:ext uri="{FF2B5EF4-FFF2-40B4-BE49-F238E27FC236}">
                <a16:creationId xmlns:a16="http://schemas.microsoft.com/office/drawing/2014/main" id="{8BBCC1C7-2DEF-5E15-4A2D-7673EB0AD873}"/>
              </a:ext>
            </a:extLst>
          </p:cNvPr>
          <p:cNvSpPr txBox="1"/>
          <p:nvPr/>
        </p:nvSpPr>
        <p:spPr>
          <a:xfrm>
            <a:off x="3557116" y="311499"/>
            <a:ext cx="8500906" cy="6155531"/>
          </a:xfrm>
          <a:prstGeom prst="rect">
            <a:avLst/>
          </a:prstGeom>
          <a:noFill/>
        </p:spPr>
        <p:txBody>
          <a:bodyPr wrap="square" rtlCol="0">
            <a:spAutoFit/>
          </a:bodyPr>
          <a:lstStyle/>
          <a:p>
            <a:pPr algn="ctr"/>
            <a:r>
              <a:rPr lang="es-MX" sz="3600" b="1" dirty="0">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LA SANTIFICACIÓN COMO PROCESO</a:t>
            </a:r>
          </a:p>
          <a:p>
            <a:endParaRPr lang="es-MX" sz="1400" dirty="0"/>
          </a:p>
          <a:p>
            <a:pPr algn="ctr"/>
            <a:r>
              <a:rPr lang="es-MX" sz="3200" b="1" dirty="0"/>
              <a:t>La santificación es obra de Dios a través del Espíritu Santo y abarca todas las gracias. </a:t>
            </a:r>
          </a:p>
          <a:p>
            <a:pPr algn="ctr"/>
            <a:endParaRPr lang="es-MX" sz="2400" b="1" dirty="0"/>
          </a:p>
          <a:p>
            <a:pPr marL="285750" indent="-285750" algn="ctr">
              <a:buFont typeface="Wingdings" panose="05000000000000000000" pitchFamily="2" charset="2"/>
              <a:buChar char="v"/>
            </a:pPr>
            <a:r>
              <a:rPr lang="es-MX" sz="3200" b="1" dirty="0"/>
              <a:t> Gracia Preveniente </a:t>
            </a:r>
          </a:p>
          <a:p>
            <a:pPr marL="285750" indent="-285750" algn="ctr">
              <a:buFont typeface="Wingdings" panose="05000000000000000000" pitchFamily="2" charset="2"/>
              <a:buChar char="v"/>
            </a:pPr>
            <a:endParaRPr lang="es-MX" sz="2400" b="1" dirty="0"/>
          </a:p>
          <a:p>
            <a:pPr marL="285750" indent="-285750" algn="ctr">
              <a:buFont typeface="Wingdings" panose="05000000000000000000" pitchFamily="2" charset="2"/>
              <a:buChar char="v"/>
            </a:pPr>
            <a:r>
              <a:rPr lang="es-MX" sz="3200" b="1" dirty="0"/>
              <a:t> Gracia convincente </a:t>
            </a:r>
          </a:p>
          <a:p>
            <a:pPr marL="285750" indent="-285750" algn="ctr">
              <a:buFont typeface="Wingdings" panose="05000000000000000000" pitchFamily="2" charset="2"/>
              <a:buChar char="v"/>
            </a:pPr>
            <a:endParaRPr lang="es-MX" sz="2400" b="1" dirty="0"/>
          </a:p>
          <a:p>
            <a:pPr marL="285750" indent="-285750" algn="ctr">
              <a:buFont typeface="Wingdings" panose="05000000000000000000" pitchFamily="2" charset="2"/>
              <a:buChar char="v"/>
            </a:pPr>
            <a:r>
              <a:rPr lang="es-MX" sz="3200" b="1" dirty="0"/>
              <a:t> Gracia Justificadora </a:t>
            </a:r>
          </a:p>
          <a:p>
            <a:pPr marL="285750" indent="-285750" algn="ctr">
              <a:buFont typeface="Wingdings" panose="05000000000000000000" pitchFamily="2" charset="2"/>
              <a:buChar char="v"/>
            </a:pPr>
            <a:endParaRPr lang="es-MX" sz="2400" b="1" dirty="0"/>
          </a:p>
          <a:p>
            <a:pPr marL="285750" indent="-285750" algn="ctr">
              <a:buFont typeface="Wingdings" panose="05000000000000000000" pitchFamily="2" charset="2"/>
              <a:buChar char="v"/>
            </a:pPr>
            <a:r>
              <a:rPr lang="es-MX" sz="3200" b="1" dirty="0"/>
              <a:t> Gracia Regeneradora </a:t>
            </a:r>
          </a:p>
          <a:p>
            <a:pPr marL="285750" indent="-285750" algn="ctr">
              <a:buFont typeface="Wingdings" panose="05000000000000000000" pitchFamily="2" charset="2"/>
              <a:buChar char="v"/>
            </a:pPr>
            <a:endParaRPr lang="es-MX" sz="2400" b="1" dirty="0"/>
          </a:p>
          <a:p>
            <a:pPr marL="285750" indent="-285750" algn="ctr">
              <a:buFont typeface="Wingdings" panose="05000000000000000000" pitchFamily="2" charset="2"/>
              <a:buChar char="v"/>
            </a:pPr>
            <a:r>
              <a:rPr lang="es-MX" sz="3200" b="1" dirty="0"/>
              <a:t> Gracia Santificadora </a:t>
            </a:r>
          </a:p>
        </p:txBody>
      </p:sp>
    </p:spTree>
    <p:extLst>
      <p:ext uri="{BB962C8B-B14F-4D97-AF65-F5344CB8AC3E}">
        <p14:creationId xmlns:p14="http://schemas.microsoft.com/office/powerpoint/2010/main" val="422430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B41852-2262-FA19-8044-5FB2263C0B31}"/>
              </a:ext>
            </a:extLst>
          </p:cNvPr>
          <p:cNvSpPr txBox="1"/>
          <p:nvPr/>
        </p:nvSpPr>
        <p:spPr>
          <a:xfrm>
            <a:off x="3982063" y="245806"/>
            <a:ext cx="8039791" cy="6217087"/>
          </a:xfrm>
          <a:prstGeom prst="rect">
            <a:avLst/>
          </a:prstGeom>
          <a:noFill/>
        </p:spPr>
        <p:txBody>
          <a:bodyPr wrap="square">
            <a:spAutoFit/>
          </a:bodyPr>
          <a:lstStyle/>
          <a:p>
            <a:pPr marL="687583" indent="-687583" algn="ctr">
              <a:buFont typeface="+mj-lt"/>
              <a:buAutoNum type="arabicPeriod"/>
            </a:pPr>
            <a:r>
              <a:rPr lang="es-MX" sz="5400" b="1" dirty="0">
                <a:solidFill>
                  <a:srgbClr val="FFC000"/>
                </a:solidFill>
                <a:latin typeface="Franklin Gothic Demi" panose="020B0703020102020204" pitchFamily="34" charset="0"/>
              </a:rPr>
              <a:t> SANTIDAD INICIAL </a:t>
            </a:r>
          </a:p>
          <a:p>
            <a:pPr marL="687583" indent="-687583" algn="ctr">
              <a:buFont typeface="+mj-lt"/>
              <a:buAutoNum type="arabicPeriod"/>
            </a:pPr>
            <a:endParaRPr lang="es-MX" sz="2000" b="1" dirty="0">
              <a:latin typeface="Franklin Gothic Demi" panose="020B0703020102020204" pitchFamily="34" charset="0"/>
            </a:endParaRPr>
          </a:p>
          <a:p>
            <a:pPr algn="ctr"/>
            <a:r>
              <a:rPr lang="es-MX" sz="5400" b="1" dirty="0">
                <a:latin typeface="Franklin Gothic Demi" panose="020B0703020102020204" pitchFamily="34" charset="0"/>
              </a:rPr>
              <a:t>Se considera así a la condición del individuo después de la generación. </a:t>
            </a:r>
            <a:r>
              <a:rPr lang="es-MX" sz="5400" b="1" dirty="0">
                <a:solidFill>
                  <a:srgbClr val="FFC000"/>
                </a:solidFill>
                <a:latin typeface="Franklin Gothic Demi" panose="020B0703020102020204" pitchFamily="34" charset="0"/>
              </a:rPr>
              <a:t>Al nacer de nuevo inicia en el proceso de santificación.</a:t>
            </a:r>
          </a:p>
        </p:txBody>
      </p:sp>
      <p:pic>
        <p:nvPicPr>
          <p:cNvPr id="2" name="Imagen 1" descr="Nuevo nacimiento">
            <a:extLst>
              <a:ext uri="{FF2B5EF4-FFF2-40B4-BE49-F238E27FC236}">
                <a16:creationId xmlns:a16="http://schemas.microsoft.com/office/drawing/2014/main" id="{5FCD0C80-A654-424A-54F1-D522FE95EE04}"/>
              </a:ext>
            </a:extLst>
          </p:cNvPr>
          <p:cNvPicPr>
            <a:picLocks noChangeAspect="1"/>
          </p:cNvPicPr>
          <p:nvPr/>
        </p:nvPicPr>
        <p:blipFill>
          <a:blip r:embed="rId3"/>
          <a:stretch>
            <a:fillRect/>
          </a:stretch>
        </p:blipFill>
        <p:spPr>
          <a:xfrm>
            <a:off x="0" y="1003658"/>
            <a:ext cx="3657600" cy="4246768"/>
          </a:xfrm>
          <a:prstGeom prst="rect">
            <a:avLst/>
          </a:prstGeom>
        </p:spPr>
      </p:pic>
    </p:spTree>
    <p:extLst>
      <p:ext uri="{BB962C8B-B14F-4D97-AF65-F5344CB8AC3E}">
        <p14:creationId xmlns:p14="http://schemas.microsoft.com/office/powerpoint/2010/main" val="50504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53BEF4-B974-6D29-AE47-F34B452B0A80}"/>
              </a:ext>
            </a:extLst>
          </p:cNvPr>
          <p:cNvSpPr txBox="1"/>
          <p:nvPr/>
        </p:nvSpPr>
        <p:spPr>
          <a:xfrm>
            <a:off x="713616" y="343540"/>
            <a:ext cx="6581919" cy="6170920"/>
          </a:xfrm>
          <a:prstGeom prst="rect">
            <a:avLst/>
          </a:prstGeom>
          <a:noFill/>
        </p:spPr>
        <p:txBody>
          <a:bodyPr wrap="square">
            <a:spAutoFit/>
          </a:bodyPr>
          <a:lstStyle/>
          <a:p>
            <a:pPr algn="ctr"/>
            <a:r>
              <a:rPr lang="es-MX" sz="4800" b="1">
                <a:solidFill>
                  <a:srgbClr val="FFC000"/>
                </a:solidFill>
                <a:latin typeface="Franklin Gothic Demi" panose="020B0703020102020204" pitchFamily="34" charset="0"/>
              </a:rPr>
              <a:t>2. SANTIDAD GRADUAL</a:t>
            </a:r>
          </a:p>
          <a:p>
            <a:pPr algn="ctr"/>
            <a:endParaRPr lang="es-MX" sz="1100" b="1">
              <a:solidFill>
                <a:srgbClr val="FFC000"/>
              </a:solidFill>
              <a:latin typeface="Franklin Gothic Demi" panose="020B0703020102020204" pitchFamily="34" charset="0"/>
            </a:endParaRPr>
          </a:p>
          <a:p>
            <a:pPr algn="ctr"/>
            <a:r>
              <a:rPr lang="es-MX" sz="4800" b="1">
                <a:latin typeface="Franklin Gothic Demi" panose="020B0703020102020204" pitchFamily="34" charset="0"/>
              </a:rPr>
              <a:t>Este término implica limpieza y crecimiento. </a:t>
            </a:r>
          </a:p>
          <a:p>
            <a:pPr algn="ctr"/>
            <a:r>
              <a:rPr lang="es-MX" sz="4800" b="1">
                <a:solidFill>
                  <a:srgbClr val="FFC000"/>
                </a:solidFill>
                <a:latin typeface="Franklin Gothic Demi" panose="020B0703020102020204" pitchFamily="34" charset="0"/>
              </a:rPr>
              <a:t>Desde el momento que nacemos de nuevo se lleva a cabo la obra gradual de santificación.</a:t>
            </a:r>
            <a:endParaRPr lang="es-MX" sz="4800" b="1" dirty="0">
              <a:solidFill>
                <a:srgbClr val="FFC000"/>
              </a:solidFill>
              <a:latin typeface="Franklin Gothic Demi" panose="020B0703020102020204" pitchFamily="34" charset="0"/>
            </a:endParaRPr>
          </a:p>
        </p:txBody>
      </p:sp>
      <p:pic>
        <p:nvPicPr>
          <p:cNvPr id="4" name="Imagen 3">
            <a:extLst>
              <a:ext uri="{FF2B5EF4-FFF2-40B4-BE49-F238E27FC236}">
                <a16:creationId xmlns:a16="http://schemas.microsoft.com/office/drawing/2014/main" id="{65FDACA0-8321-6F95-68DD-2D303121A909}"/>
              </a:ext>
            </a:extLst>
          </p:cNvPr>
          <p:cNvPicPr>
            <a:picLocks noChangeAspect="1"/>
          </p:cNvPicPr>
          <p:nvPr/>
        </p:nvPicPr>
        <p:blipFill>
          <a:blip r:embed="rId2"/>
          <a:stretch>
            <a:fillRect/>
          </a:stretch>
        </p:blipFill>
        <p:spPr>
          <a:xfrm>
            <a:off x="7698658" y="639097"/>
            <a:ext cx="4493342" cy="5122606"/>
          </a:xfrm>
          <a:prstGeom prst="rect">
            <a:avLst/>
          </a:prstGeom>
        </p:spPr>
      </p:pic>
    </p:spTree>
    <p:extLst>
      <p:ext uri="{BB962C8B-B14F-4D97-AF65-F5344CB8AC3E}">
        <p14:creationId xmlns:p14="http://schemas.microsoft.com/office/powerpoint/2010/main" val="268690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F20745-F905-C79F-C861-6EEACB9B84DC}"/>
              </a:ext>
            </a:extLst>
          </p:cNvPr>
          <p:cNvSpPr txBox="1"/>
          <p:nvPr/>
        </p:nvSpPr>
        <p:spPr>
          <a:xfrm>
            <a:off x="4699964" y="216091"/>
            <a:ext cx="6450049" cy="2123658"/>
          </a:xfrm>
          <a:prstGeom prst="rect">
            <a:avLst/>
          </a:prstGeom>
          <a:noFill/>
        </p:spPr>
        <p:txBody>
          <a:bodyPr wrap="square">
            <a:spAutoFit/>
          </a:bodyPr>
          <a:lstStyle/>
          <a:p>
            <a:pPr algn="ctr"/>
            <a:r>
              <a:rPr lang="es-MX" sz="4400" b="1" dirty="0">
                <a:latin typeface="Franklin Gothic Demi" panose="020B0703020102020204" pitchFamily="34" charset="0"/>
              </a:rPr>
              <a:t>Mientras más morimos al pecado, más vivos estamos para con Dios. </a:t>
            </a:r>
            <a:endParaRPr lang="es-MX" sz="800" b="1" dirty="0"/>
          </a:p>
        </p:txBody>
      </p:sp>
      <p:sp>
        <p:nvSpPr>
          <p:cNvPr id="5" name="CuadroTexto 4">
            <a:extLst>
              <a:ext uri="{FF2B5EF4-FFF2-40B4-BE49-F238E27FC236}">
                <a16:creationId xmlns:a16="http://schemas.microsoft.com/office/drawing/2014/main" id="{43C0D4D5-5F06-14C2-BCEA-8F2C1E43DC30}"/>
              </a:ext>
            </a:extLst>
          </p:cNvPr>
          <p:cNvSpPr txBox="1"/>
          <p:nvPr/>
        </p:nvSpPr>
        <p:spPr>
          <a:xfrm>
            <a:off x="4699965" y="2400249"/>
            <a:ext cx="6450049" cy="4154984"/>
          </a:xfrm>
          <a:prstGeom prst="rect">
            <a:avLst/>
          </a:prstGeom>
          <a:noFill/>
        </p:spPr>
        <p:txBody>
          <a:bodyPr wrap="square">
            <a:spAutoFit/>
          </a:bodyPr>
          <a:lstStyle/>
          <a:p>
            <a:pPr algn="ctr"/>
            <a:r>
              <a:rPr lang="es-MX" sz="4400" b="1" dirty="0">
                <a:latin typeface="Franklin Gothic Demi" panose="020B0703020102020204" pitchFamily="34" charset="0"/>
              </a:rPr>
              <a:t>Wesley decía: </a:t>
            </a:r>
            <a:r>
              <a:rPr lang="es-MX" sz="4400" b="1" dirty="0">
                <a:solidFill>
                  <a:srgbClr val="FFC000"/>
                </a:solidFill>
                <a:latin typeface="Franklin Gothic Demi" panose="020B0703020102020204" pitchFamily="34" charset="0"/>
              </a:rPr>
              <a:t>Los cristianos han de crecer gradualmente, y tendrán muchas tormentas, antes de alcanzar la estatura completa de Cristo </a:t>
            </a:r>
            <a:endParaRPr lang="es-MX" sz="800" dirty="0">
              <a:solidFill>
                <a:srgbClr val="FFC000"/>
              </a:solidFill>
            </a:endParaRPr>
          </a:p>
        </p:txBody>
      </p:sp>
      <p:pic>
        <p:nvPicPr>
          <p:cNvPr id="2" name="Imagen 1" descr="Un llamado a estar a los pies de Jesús – RCC">
            <a:extLst>
              <a:ext uri="{FF2B5EF4-FFF2-40B4-BE49-F238E27FC236}">
                <a16:creationId xmlns:a16="http://schemas.microsoft.com/office/drawing/2014/main" id="{B30B6659-5CAC-F2FC-C43D-44D3439AA33B}"/>
              </a:ext>
            </a:extLst>
          </p:cNvPr>
          <p:cNvPicPr>
            <a:picLocks noChangeAspect="1"/>
          </p:cNvPicPr>
          <p:nvPr/>
        </p:nvPicPr>
        <p:blipFill>
          <a:blip r:embed="rId2"/>
          <a:stretch>
            <a:fillRect/>
          </a:stretch>
        </p:blipFill>
        <p:spPr>
          <a:xfrm>
            <a:off x="0" y="1199262"/>
            <a:ext cx="3810000" cy="4346132"/>
          </a:xfrm>
          <a:prstGeom prst="rect">
            <a:avLst/>
          </a:prstGeom>
        </p:spPr>
      </p:pic>
    </p:spTree>
    <p:extLst>
      <p:ext uri="{BB962C8B-B14F-4D97-AF65-F5344CB8AC3E}">
        <p14:creationId xmlns:p14="http://schemas.microsoft.com/office/powerpoint/2010/main" val="184691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3A3B37-F42D-59FC-6FF5-FF4C7F18EA77}"/>
              </a:ext>
            </a:extLst>
          </p:cNvPr>
          <p:cNvSpPr txBox="1"/>
          <p:nvPr/>
        </p:nvSpPr>
        <p:spPr>
          <a:xfrm>
            <a:off x="248945" y="468501"/>
            <a:ext cx="7567699" cy="5570756"/>
          </a:xfrm>
          <a:prstGeom prst="rect">
            <a:avLst/>
          </a:prstGeom>
          <a:noFill/>
        </p:spPr>
        <p:txBody>
          <a:bodyPr wrap="square">
            <a:spAutoFit/>
          </a:bodyPr>
          <a:lstStyle/>
          <a:p>
            <a:pPr algn="ctr"/>
            <a:r>
              <a:rPr lang="es-MX" sz="4400" b="1" dirty="0">
                <a:solidFill>
                  <a:srgbClr val="FFC000"/>
                </a:solidFill>
                <a:latin typeface="Franklin Gothic Demi" panose="020B0703020102020204" pitchFamily="34" charset="0"/>
              </a:rPr>
              <a:t>3. LA ENTERA SANTIFICACIÓN</a:t>
            </a:r>
          </a:p>
          <a:p>
            <a:pPr algn="ctr"/>
            <a:endParaRPr lang="es-MX" sz="2400" b="1" dirty="0">
              <a:latin typeface="Franklin Gothic Demi" panose="020B0703020102020204" pitchFamily="34" charset="0"/>
            </a:endParaRPr>
          </a:p>
          <a:p>
            <a:pPr algn="ctr"/>
            <a:r>
              <a:rPr lang="es-MX" sz="4400" b="1" dirty="0">
                <a:latin typeface="Franklin Gothic Demi" panose="020B0703020102020204" pitchFamily="34" charset="0"/>
              </a:rPr>
              <a:t>En esta etapa se puede vivir y crecer y experimentar el amor (</a:t>
            </a:r>
            <a:r>
              <a:rPr lang="es-MX" sz="4400" b="1" dirty="0" err="1">
                <a:latin typeface="Franklin Gothic Demi" panose="020B0703020102020204" pitchFamily="34" charset="0"/>
              </a:rPr>
              <a:t>agape</a:t>
            </a:r>
            <a:r>
              <a:rPr lang="es-MX" sz="4400" b="1" dirty="0">
                <a:latin typeface="Franklin Gothic Demi" panose="020B0703020102020204" pitchFamily="34" charset="0"/>
              </a:rPr>
              <a:t>) de Dios en el corazón.</a:t>
            </a:r>
          </a:p>
          <a:p>
            <a:pPr algn="ctr"/>
            <a:endParaRPr lang="es-MX" sz="2400" b="1" dirty="0">
              <a:latin typeface="Franklin Gothic Demi" panose="020B0703020102020204" pitchFamily="34" charset="0"/>
            </a:endParaRPr>
          </a:p>
          <a:p>
            <a:pPr algn="ctr"/>
            <a:r>
              <a:rPr lang="es-MX" sz="4400" b="1" dirty="0">
                <a:latin typeface="Franklin Gothic Demi" panose="020B0703020102020204" pitchFamily="34" charset="0"/>
              </a:rPr>
              <a:t>Por lo tanto ahora se posee la imagen de Dios completamente restaurada. </a:t>
            </a:r>
          </a:p>
        </p:txBody>
      </p:sp>
      <p:pic>
        <p:nvPicPr>
          <p:cNvPr id="2" name="Imagen 1" descr="VIVE PARA AGRADAR A DIOS – Comunidad Católica San Pablo">
            <a:extLst>
              <a:ext uri="{FF2B5EF4-FFF2-40B4-BE49-F238E27FC236}">
                <a16:creationId xmlns:a16="http://schemas.microsoft.com/office/drawing/2014/main" id="{613361DD-CCC9-84B5-A8EB-6DD64AF12128}"/>
              </a:ext>
            </a:extLst>
          </p:cNvPr>
          <p:cNvPicPr>
            <a:picLocks noChangeAspect="1"/>
          </p:cNvPicPr>
          <p:nvPr/>
        </p:nvPicPr>
        <p:blipFill>
          <a:blip r:embed="rId2"/>
          <a:srcRect t="34091" b="6172"/>
          <a:stretch>
            <a:fillRect/>
          </a:stretch>
        </p:blipFill>
        <p:spPr>
          <a:xfrm>
            <a:off x="8259744" y="1125415"/>
            <a:ext cx="3932255" cy="4092191"/>
          </a:xfrm>
          <a:prstGeom prst="rect">
            <a:avLst/>
          </a:prstGeom>
        </p:spPr>
      </p:pic>
    </p:spTree>
    <p:extLst>
      <p:ext uri="{BB962C8B-B14F-4D97-AF65-F5344CB8AC3E}">
        <p14:creationId xmlns:p14="http://schemas.microsoft.com/office/powerpoint/2010/main" val="197250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Imagen 2" descr="Levítico 19:2 RVR1960">
            <a:extLst>
              <a:ext uri="{FF2B5EF4-FFF2-40B4-BE49-F238E27FC236}">
                <a16:creationId xmlns:a16="http://schemas.microsoft.com/office/drawing/2014/main" id="{C3478F3B-5125-79D1-86D0-06310F2600E0}"/>
              </a:ext>
            </a:extLst>
          </p:cNvPr>
          <p:cNvPicPr>
            <a:picLocks noChangeAspect="1"/>
          </p:cNvPicPr>
          <p:nvPr/>
        </p:nvPicPr>
        <p:blipFill>
          <a:blip r:embed="rId2"/>
          <a:srcRect t="11445" b="3943"/>
          <a:stretch>
            <a:fillRect/>
          </a:stretch>
        </p:blipFill>
        <p:spPr>
          <a:xfrm>
            <a:off x="767446" y="706930"/>
            <a:ext cx="10667578" cy="5399949"/>
          </a:xfrm>
          <a:prstGeom prst="rect">
            <a:avLst/>
          </a:prstGeom>
        </p:spPr>
      </p:pic>
    </p:spTree>
    <p:extLst>
      <p:ext uri="{BB962C8B-B14F-4D97-AF65-F5344CB8AC3E}">
        <p14:creationId xmlns:p14="http://schemas.microsoft.com/office/powerpoint/2010/main" val="2165870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6F3504-2020-34C2-7204-A9E18316F8BF}"/>
              </a:ext>
            </a:extLst>
          </p:cNvPr>
          <p:cNvSpPr txBox="1"/>
          <p:nvPr/>
        </p:nvSpPr>
        <p:spPr>
          <a:xfrm>
            <a:off x="1044684" y="179991"/>
            <a:ext cx="10141430" cy="6302495"/>
          </a:xfrm>
          <a:prstGeom prst="rect">
            <a:avLst/>
          </a:prstGeom>
          <a:noFill/>
        </p:spPr>
        <p:txBody>
          <a:bodyPr wrap="square">
            <a:spAutoFit/>
          </a:bodyPr>
          <a:lstStyle/>
          <a:p>
            <a:pPr algn="ctr"/>
            <a:r>
              <a:rPr lang="es-MX" sz="5765" b="1" dirty="0">
                <a:latin typeface="Franklin Gothic Demi" panose="020B0703020102020204" pitchFamily="34" charset="0"/>
              </a:rPr>
              <a:t> La entera santificación entones, </a:t>
            </a:r>
            <a:r>
              <a:rPr lang="es-MX" sz="5765" b="1" dirty="0">
                <a:solidFill>
                  <a:srgbClr val="FFC000"/>
                </a:solidFill>
                <a:latin typeface="Franklin Gothic Demi" panose="020B0703020102020204" pitchFamily="34" charset="0"/>
              </a:rPr>
              <a:t>es una santificación persistente, apartándose del pecado y viviendo dentro de los parámetros bíblicos</a:t>
            </a:r>
            <a:r>
              <a:rPr lang="es-MX" sz="5765" b="1" dirty="0">
                <a:latin typeface="Franklin Gothic Demi" panose="020B0703020102020204" pitchFamily="34" charset="0"/>
              </a:rPr>
              <a:t>.</a:t>
            </a:r>
          </a:p>
          <a:p>
            <a:pPr algn="ctr"/>
            <a:endParaRPr lang="es-MX" sz="5765" b="1" dirty="0">
              <a:latin typeface="Franklin Gothic Demi" panose="020B0703020102020204" pitchFamily="34" charset="0"/>
            </a:endParaRPr>
          </a:p>
          <a:p>
            <a:pPr algn="ctr"/>
            <a:r>
              <a:rPr lang="es-MX" sz="5765" b="1" dirty="0">
                <a:latin typeface="Franklin Gothic Demi" panose="020B0703020102020204" pitchFamily="34" charset="0"/>
              </a:rPr>
              <a:t>Se vive en la voluntad de Dios. </a:t>
            </a:r>
          </a:p>
        </p:txBody>
      </p:sp>
    </p:spTree>
    <p:extLst>
      <p:ext uri="{BB962C8B-B14F-4D97-AF65-F5344CB8AC3E}">
        <p14:creationId xmlns:p14="http://schemas.microsoft.com/office/powerpoint/2010/main" val="2553360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AECFB-4DF8-6516-E697-5A76D7AAE7BE}"/>
              </a:ext>
            </a:extLst>
          </p:cNvPr>
          <p:cNvSpPr>
            <a:spLocks noGrp="1"/>
          </p:cNvSpPr>
          <p:nvPr>
            <p:ph type="title"/>
          </p:nvPr>
        </p:nvSpPr>
        <p:spPr>
          <a:xfrm>
            <a:off x="789286" y="324391"/>
            <a:ext cx="4873513" cy="1046903"/>
          </a:xfrm>
        </p:spPr>
        <p:txBody>
          <a:bodyPr>
            <a:normAutofit fontScale="90000"/>
          </a:bodyPr>
          <a:lstStyle/>
          <a:p>
            <a:pPr algn="ctr"/>
            <a:r>
              <a:rPr lang="es-MX" sz="4411" b="1" dirty="0">
                <a:solidFill>
                  <a:srgbClr val="FFC000"/>
                </a:solidFill>
                <a:latin typeface="Arial Black" panose="020B0A04020102020204" pitchFamily="34" charset="0"/>
              </a:rPr>
              <a:t>4. LA GLORIFICACIÓN</a:t>
            </a:r>
          </a:p>
        </p:txBody>
      </p:sp>
      <p:pic>
        <p:nvPicPr>
          <p:cNvPr id="7170" name="Picture 2" descr="Quién creó a Satanás? - Central del Libro de Mormón">
            <a:extLst>
              <a:ext uri="{FF2B5EF4-FFF2-40B4-BE49-F238E27FC236}">
                <a16:creationId xmlns:a16="http://schemas.microsoft.com/office/drawing/2014/main" id="{B2BE3F23-702A-B866-AE2C-6125BCC8A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07" y="1690688"/>
            <a:ext cx="5161593" cy="516731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F546FF4-9BDC-AC6E-F256-C2EDA10EFC77}"/>
              </a:ext>
            </a:extLst>
          </p:cNvPr>
          <p:cNvSpPr txBox="1"/>
          <p:nvPr/>
        </p:nvSpPr>
        <p:spPr>
          <a:xfrm>
            <a:off x="5982511" y="432692"/>
            <a:ext cx="5412317" cy="6032292"/>
          </a:xfrm>
          <a:prstGeom prst="rect">
            <a:avLst/>
          </a:prstGeom>
          <a:noFill/>
        </p:spPr>
        <p:txBody>
          <a:bodyPr wrap="square">
            <a:spAutoFit/>
          </a:bodyPr>
          <a:lstStyle/>
          <a:p>
            <a:pPr algn="ctr"/>
            <a:r>
              <a:rPr lang="es-MX" sz="5514" b="1" dirty="0">
                <a:latin typeface="Franklin Gothic Demi" panose="020B0703020102020204" pitchFamily="34" charset="0"/>
              </a:rPr>
              <a:t>También llamada santificación final, tendrá lugar después de la muerte, cuando seamos transformados. </a:t>
            </a:r>
          </a:p>
        </p:txBody>
      </p:sp>
    </p:spTree>
    <p:extLst>
      <p:ext uri="{BB962C8B-B14F-4D97-AF65-F5344CB8AC3E}">
        <p14:creationId xmlns:p14="http://schemas.microsoft.com/office/powerpoint/2010/main" val="224861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4CD41FB-CC22-DEE9-9AA6-AEC3BA4A6416}"/>
              </a:ext>
            </a:extLst>
          </p:cNvPr>
          <p:cNvSpPr txBox="1"/>
          <p:nvPr/>
        </p:nvSpPr>
        <p:spPr>
          <a:xfrm>
            <a:off x="1186387" y="252191"/>
            <a:ext cx="9855327" cy="6302495"/>
          </a:xfrm>
          <a:prstGeom prst="rect">
            <a:avLst/>
          </a:prstGeom>
          <a:noFill/>
        </p:spPr>
        <p:txBody>
          <a:bodyPr wrap="square">
            <a:spAutoFit/>
          </a:bodyPr>
          <a:lstStyle/>
          <a:p>
            <a:pPr algn="ctr"/>
            <a:r>
              <a:rPr lang="es-MX" sz="5765" b="1" dirty="0">
                <a:latin typeface="Franklin Gothic Demi" panose="020B0703020102020204" pitchFamily="34" charset="0"/>
              </a:rPr>
              <a:t>Ocurrirá entonces cuando Cristo haya venido en su gloria; nuestro cuerpo mortal será transformado, por lo tanto, seremos llevados con Él, para reinar con Él por los siglos de los siglos.</a:t>
            </a:r>
            <a:endParaRPr lang="es-MX" sz="1003" dirty="0"/>
          </a:p>
        </p:txBody>
      </p:sp>
    </p:spTree>
    <p:extLst>
      <p:ext uri="{BB962C8B-B14F-4D97-AF65-F5344CB8AC3E}">
        <p14:creationId xmlns:p14="http://schemas.microsoft.com/office/powerpoint/2010/main" val="1781428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C6CF6A1-7641-EA06-0333-C85B82B33AFE}"/>
              </a:ext>
            </a:extLst>
          </p:cNvPr>
          <p:cNvSpPr txBox="1"/>
          <p:nvPr/>
        </p:nvSpPr>
        <p:spPr>
          <a:xfrm>
            <a:off x="4119716" y="117693"/>
            <a:ext cx="7836310" cy="6740307"/>
          </a:xfrm>
          <a:prstGeom prst="rect">
            <a:avLst/>
          </a:prstGeom>
          <a:noFill/>
        </p:spPr>
        <p:txBody>
          <a:bodyPr wrap="square">
            <a:spAutoFit/>
          </a:bodyPr>
          <a:lstStyle/>
          <a:p>
            <a:pPr algn="ctr"/>
            <a:r>
              <a:rPr lang="es-MX" sz="3600" b="1" dirty="0">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LA SANTIFICACIÓN COMO EXPERIENCIA CRISTIANA </a:t>
            </a:r>
          </a:p>
          <a:p>
            <a:pPr algn="ctr"/>
            <a:endParaRPr lang="es-MX" sz="2000" b="1" dirty="0">
              <a:latin typeface="ADLaM Display" panose="02010000000000000000" pitchFamily="2" charset="0"/>
              <a:ea typeface="ADLaM Display" panose="02010000000000000000" pitchFamily="2" charset="0"/>
              <a:cs typeface="ADLaM Display" panose="02010000000000000000" pitchFamily="2" charset="0"/>
            </a:endParaRPr>
          </a:p>
          <a:p>
            <a:pPr algn="ctr"/>
            <a:r>
              <a:rPr lang="es-MX" sz="3600" b="1" dirty="0">
                <a:latin typeface="ADLaM Display" panose="02010000000000000000" pitchFamily="2" charset="0"/>
                <a:ea typeface="ADLaM Display" panose="02010000000000000000" pitchFamily="2" charset="0"/>
                <a:cs typeface="ADLaM Display" panose="02010000000000000000" pitchFamily="2" charset="0"/>
              </a:rPr>
              <a:t>Debemos recordad, desde la fuente teología de la Experiencia, que, la Iglesia metodista no se queda en el campo de las formulaciones teológicas teóricas por sí mismas. Más bien es una iglesia vivencial, es una iglesia que afirma y elabora sobre aquello que le consta, aquello que ha vivido. </a:t>
            </a:r>
          </a:p>
        </p:txBody>
      </p:sp>
      <p:pic>
        <p:nvPicPr>
          <p:cNvPr id="4" name="Imagen 3" descr="3,193 Cristo Caminando Fotos de stock - Fotos libres de regalías de  Dreamstime">
            <a:extLst>
              <a:ext uri="{FF2B5EF4-FFF2-40B4-BE49-F238E27FC236}">
                <a16:creationId xmlns:a16="http://schemas.microsoft.com/office/drawing/2014/main" id="{5E5C7505-2E01-C454-3DC3-31193430B9E6}"/>
              </a:ext>
            </a:extLst>
          </p:cNvPr>
          <p:cNvPicPr>
            <a:picLocks noChangeAspect="1"/>
          </p:cNvPicPr>
          <p:nvPr/>
        </p:nvPicPr>
        <p:blipFill>
          <a:blip r:embed="rId2"/>
          <a:stretch>
            <a:fillRect/>
          </a:stretch>
        </p:blipFill>
        <p:spPr>
          <a:xfrm>
            <a:off x="0" y="-7516"/>
            <a:ext cx="3834581" cy="6865516"/>
          </a:xfrm>
          <a:prstGeom prst="rect">
            <a:avLst/>
          </a:prstGeom>
        </p:spPr>
      </p:pic>
    </p:spTree>
    <p:extLst>
      <p:ext uri="{BB962C8B-B14F-4D97-AF65-F5344CB8AC3E}">
        <p14:creationId xmlns:p14="http://schemas.microsoft.com/office/powerpoint/2010/main" val="55305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8086" y="1443494"/>
            <a:ext cx="10144128" cy="6479851"/>
          </a:xfrm>
          <a:prstGeom prst="rect">
            <a:avLst/>
          </a:prstGeom>
        </p:spPr>
        <p:txBody>
          <a:bodyPr wrap="square">
            <a:spAutoFit/>
          </a:bodyPr>
          <a:lstStyle/>
          <a:p>
            <a:pPr algn="ctr"/>
            <a:r>
              <a:rPr lang="es-MX" sz="6918" b="1" dirty="0">
                <a:latin typeface="Franklin Gothic Demi" panose="020B0703020102020204" pitchFamily="34" charset="0"/>
              </a:rPr>
              <a:t>1. La santidad "es el amor gobernando el corazón y la vida, destilándose en nuestro carácter, palabras y acciones"  </a:t>
            </a:r>
          </a:p>
        </p:txBody>
      </p:sp>
      <p:sp>
        <p:nvSpPr>
          <p:cNvPr id="6" name="CuadroTexto 5">
            <a:extLst>
              <a:ext uri="{FF2B5EF4-FFF2-40B4-BE49-F238E27FC236}">
                <a16:creationId xmlns:a16="http://schemas.microsoft.com/office/drawing/2014/main" id="{50B9E902-B954-499E-EEC8-E4B43120E5AA}"/>
              </a:ext>
            </a:extLst>
          </p:cNvPr>
          <p:cNvSpPr txBox="1"/>
          <p:nvPr/>
        </p:nvSpPr>
        <p:spPr>
          <a:xfrm>
            <a:off x="810697" y="214052"/>
            <a:ext cx="10555917" cy="1326517"/>
          </a:xfrm>
          <a:prstGeom prst="rect">
            <a:avLst/>
          </a:prstGeom>
          <a:noFill/>
        </p:spPr>
        <p:txBody>
          <a:bodyPr wrap="square">
            <a:spAutoFit/>
          </a:bodyPr>
          <a:lstStyle/>
          <a:p>
            <a:pPr algn="ctr"/>
            <a:r>
              <a:rPr lang="es-MX" sz="4010" b="1" dirty="0">
                <a:solidFill>
                  <a:srgbClr val="FFC000"/>
                </a:solidFill>
                <a:latin typeface="Arial Black" panose="020B0A04020102020204" pitchFamily="34" charset="0"/>
              </a:rPr>
              <a:t>CUATRO ASUNTOS IMPORTANTES DE LA SANTIFICACIÓN</a:t>
            </a:r>
          </a:p>
        </p:txBody>
      </p:sp>
    </p:spTree>
    <p:extLst>
      <p:ext uri="{BB962C8B-B14F-4D97-AF65-F5344CB8AC3E}">
        <p14:creationId xmlns:p14="http://schemas.microsoft.com/office/powerpoint/2010/main" val="20114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5B35382-4D94-0137-EE32-9EF1F60FC02D}"/>
              </a:ext>
            </a:extLst>
          </p:cNvPr>
          <p:cNvSpPr txBox="1"/>
          <p:nvPr/>
        </p:nvSpPr>
        <p:spPr>
          <a:xfrm>
            <a:off x="933686" y="216091"/>
            <a:ext cx="10360729" cy="6573081"/>
          </a:xfrm>
          <a:prstGeom prst="rect">
            <a:avLst/>
          </a:prstGeom>
          <a:noFill/>
        </p:spPr>
        <p:txBody>
          <a:bodyPr wrap="square">
            <a:spAutoFit/>
          </a:bodyPr>
          <a:lstStyle/>
          <a:p>
            <a:pPr algn="ctr"/>
            <a:r>
              <a:rPr lang="es-MX" sz="5264" b="1" dirty="0">
                <a:latin typeface="Franklin Gothic Demi" panose="020B0703020102020204" pitchFamily="34" charset="0"/>
              </a:rPr>
              <a:t>2. La santificación no es una mera experiencia subjetiva, interna, íntima del corazón. </a:t>
            </a:r>
            <a:r>
              <a:rPr lang="es-MX" sz="5264" b="1" dirty="0">
                <a:solidFill>
                  <a:srgbClr val="FFC000"/>
                </a:solidFill>
                <a:latin typeface="Franklin Gothic Demi" panose="020B0703020102020204" pitchFamily="34" charset="0"/>
              </a:rPr>
              <a:t>La santidad encuentra su realidad en la vida cotidiana</a:t>
            </a:r>
            <a:r>
              <a:rPr lang="es-MX" sz="5264" b="1" dirty="0">
                <a:latin typeface="Franklin Gothic Demi" panose="020B0703020102020204" pitchFamily="34" charset="0"/>
              </a:rPr>
              <a:t>; la santidad se demuestra </a:t>
            </a:r>
            <a:r>
              <a:rPr lang="es-MX" sz="5264" b="1" dirty="0">
                <a:solidFill>
                  <a:srgbClr val="FFC000"/>
                </a:solidFill>
                <a:latin typeface="Franklin Gothic Demi" panose="020B0703020102020204" pitchFamily="34" charset="0"/>
              </a:rPr>
              <a:t>en el cambio de nuestro carácter, palabras y actos de todos los días</a:t>
            </a:r>
            <a:r>
              <a:rPr lang="es-MX" sz="5264" b="1" dirty="0">
                <a:latin typeface="Franklin Gothic Demi" panose="020B0703020102020204" pitchFamily="34" charset="0"/>
              </a:rPr>
              <a:t>.</a:t>
            </a:r>
          </a:p>
        </p:txBody>
      </p:sp>
    </p:spTree>
    <p:extLst>
      <p:ext uri="{BB962C8B-B14F-4D97-AF65-F5344CB8AC3E}">
        <p14:creationId xmlns:p14="http://schemas.microsoft.com/office/powerpoint/2010/main" val="1018103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E6CC19-8963-EFC3-0640-53F70AC7F5A0}"/>
              </a:ext>
            </a:extLst>
          </p:cNvPr>
          <p:cNvSpPr txBox="1"/>
          <p:nvPr/>
        </p:nvSpPr>
        <p:spPr>
          <a:xfrm>
            <a:off x="1114186" y="143446"/>
            <a:ext cx="10035828" cy="6580263"/>
          </a:xfrm>
          <a:prstGeom prst="rect">
            <a:avLst/>
          </a:prstGeom>
          <a:noFill/>
        </p:spPr>
        <p:txBody>
          <a:bodyPr wrap="square">
            <a:spAutoFit/>
          </a:bodyPr>
          <a:lstStyle/>
          <a:p>
            <a:pPr algn="ctr"/>
            <a:r>
              <a:rPr lang="es-MX" sz="5765" b="1" dirty="0">
                <a:latin typeface="Franklin Gothic Demi" panose="020B0703020102020204" pitchFamily="34" charset="0"/>
              </a:rPr>
              <a:t>3. La santidad debe tener señales externas que confirmen que la experiencia interna no es falsa o que es un mero momento emocional.</a:t>
            </a:r>
          </a:p>
          <a:p>
            <a:pPr algn="ctr"/>
            <a:endParaRPr lang="es-MX" sz="1805" b="1" dirty="0">
              <a:latin typeface="Franklin Gothic Demi" panose="020B0703020102020204" pitchFamily="34" charset="0"/>
            </a:endParaRPr>
          </a:p>
          <a:p>
            <a:pPr algn="ctr"/>
            <a:r>
              <a:rPr lang="es-MX" sz="5765" b="1" dirty="0">
                <a:solidFill>
                  <a:srgbClr val="FFC000"/>
                </a:solidFill>
                <a:latin typeface="Franklin Gothic Demi" panose="020B0703020102020204" pitchFamily="34" charset="0"/>
              </a:rPr>
              <a:t>SANTIDAD DE CORAZÓN Y VIDA</a:t>
            </a:r>
            <a:endParaRPr lang="es-MX" sz="5765" dirty="0">
              <a:solidFill>
                <a:srgbClr val="FFC000"/>
              </a:solidFill>
              <a:latin typeface="Franklin Gothic Demi" panose="020B0703020102020204" pitchFamily="34" charset="0"/>
            </a:endParaRPr>
          </a:p>
        </p:txBody>
      </p:sp>
    </p:spTree>
    <p:extLst>
      <p:ext uri="{BB962C8B-B14F-4D97-AF65-F5344CB8AC3E}">
        <p14:creationId xmlns:p14="http://schemas.microsoft.com/office/powerpoint/2010/main" val="39362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2284" y="288291"/>
            <a:ext cx="11513574" cy="5816977"/>
          </a:xfrm>
          <a:prstGeom prst="rect">
            <a:avLst/>
          </a:prstGeom>
        </p:spPr>
        <p:txBody>
          <a:bodyPr wrap="square">
            <a:spAutoFit/>
          </a:bodyPr>
          <a:lstStyle/>
          <a:p>
            <a:pPr algn="ctr"/>
            <a:r>
              <a:rPr lang="es-MX" sz="7200" b="1" dirty="0">
                <a:latin typeface="ADLaM Display" panose="02010000000000000000" pitchFamily="2" charset="0"/>
                <a:ea typeface="ADLaM Display" panose="02010000000000000000" pitchFamily="2" charset="0"/>
                <a:cs typeface="ADLaM Display" panose="02010000000000000000" pitchFamily="2" charset="0"/>
              </a:rPr>
              <a:t>4. </a:t>
            </a:r>
            <a:r>
              <a:rPr lang="es-MX" sz="6000" b="1" dirty="0">
                <a:latin typeface="ADLaM Display" panose="02010000000000000000" pitchFamily="2" charset="0"/>
                <a:ea typeface="ADLaM Display" panose="02010000000000000000" pitchFamily="2" charset="0"/>
                <a:cs typeface="ADLaM Display" panose="02010000000000000000" pitchFamily="2" charset="0"/>
              </a:rPr>
              <a:t>Wesley llamaba a la gente a la santidad de vida e insistía en que esta santidad es una </a:t>
            </a:r>
            <a:r>
              <a:rPr lang="es-MX" sz="6000" b="1" dirty="0">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"santidad social", que se expresa en el amor y el servicio a los semejantes.</a:t>
            </a:r>
            <a:r>
              <a:rPr lang="es-MX" sz="6000" b="1" dirty="0">
                <a:latin typeface="ADLaM Display" panose="02010000000000000000" pitchFamily="2" charset="0"/>
                <a:ea typeface="ADLaM Display" panose="02010000000000000000" pitchFamily="2" charset="0"/>
                <a:cs typeface="ADLaM Display" panose="02010000000000000000" pitchFamily="2" charset="0"/>
              </a:rPr>
              <a:t> </a:t>
            </a:r>
          </a:p>
        </p:txBody>
      </p:sp>
    </p:spTree>
    <p:extLst>
      <p:ext uri="{BB962C8B-B14F-4D97-AF65-F5344CB8AC3E}">
        <p14:creationId xmlns:p14="http://schemas.microsoft.com/office/powerpoint/2010/main" val="247727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9" name="Freeform: Shape 8">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Imagen 1">
            <a:extLst>
              <a:ext uri="{FF2B5EF4-FFF2-40B4-BE49-F238E27FC236}">
                <a16:creationId xmlns:a16="http://schemas.microsoft.com/office/drawing/2014/main" id="{162B4A58-D303-8488-3767-9F37E42FDBAB}"/>
              </a:ext>
            </a:extLst>
          </p:cNvPr>
          <p:cNvPicPr>
            <a:picLocks noChangeAspect="1"/>
          </p:cNvPicPr>
          <p:nvPr/>
        </p:nvPicPr>
        <p:blipFill>
          <a:blip r:embed="rId2"/>
          <a:srcRect b="28168"/>
          <a:stretch>
            <a:fillRect/>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3" name="Freeform: Shape 12">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17031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Imagen 2" descr="1 Tesalonicenses 4:3-5 NVI - Bible Scripture Image - Bible Portal">
            <a:extLst>
              <a:ext uri="{FF2B5EF4-FFF2-40B4-BE49-F238E27FC236}">
                <a16:creationId xmlns:a16="http://schemas.microsoft.com/office/drawing/2014/main" id="{D1383EB4-5E62-8F9C-D273-409DBC9B2BC0}"/>
              </a:ext>
            </a:extLst>
          </p:cNvPr>
          <p:cNvPicPr>
            <a:picLocks noChangeAspect="1"/>
          </p:cNvPicPr>
          <p:nvPr/>
        </p:nvPicPr>
        <p:blipFill>
          <a:blip r:embed="rId2"/>
          <a:srcRect t="15469" b="8832"/>
          <a:stretch>
            <a:fillRect/>
          </a:stretch>
        </p:blipFill>
        <p:spPr>
          <a:xfrm>
            <a:off x="769952" y="694140"/>
            <a:ext cx="10665071" cy="5399947"/>
          </a:xfrm>
          <a:prstGeom prst="rect">
            <a:avLst/>
          </a:prstGeom>
        </p:spPr>
      </p:pic>
    </p:spTree>
    <p:extLst>
      <p:ext uri="{BB962C8B-B14F-4D97-AF65-F5344CB8AC3E}">
        <p14:creationId xmlns:p14="http://schemas.microsoft.com/office/powerpoint/2010/main" val="375670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descr="KADOSH En las Sagradas Escrituras es muy común encontrar la palabra “santo”.  La palabra hebrea que aparece en la Biblia para “santo” es “kadosh” קדוש.  Esta palabra deriva de la raíz “kadásh” “">
            <a:extLst>
              <a:ext uri="{FF2B5EF4-FFF2-40B4-BE49-F238E27FC236}">
                <a16:creationId xmlns:a16="http://schemas.microsoft.com/office/drawing/2014/main" id="{E5396CEF-B73F-8E08-3F88-8B0B7AAA20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658"/>
          <a:stretch>
            <a:fillRect/>
          </a:stretch>
        </p:blipFill>
        <p:spPr bwMode="auto">
          <a:xfrm>
            <a:off x="0" y="0"/>
            <a:ext cx="3577213" cy="306930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02BBE88-8EC7-7588-547A-CB81E82B507D}"/>
              </a:ext>
            </a:extLst>
          </p:cNvPr>
          <p:cNvSpPr txBox="1"/>
          <p:nvPr/>
        </p:nvSpPr>
        <p:spPr>
          <a:xfrm>
            <a:off x="3823911" y="206982"/>
            <a:ext cx="8043623" cy="2862322"/>
          </a:xfrm>
          <a:prstGeom prst="rect">
            <a:avLst/>
          </a:prstGeom>
          <a:noFill/>
        </p:spPr>
        <p:txBody>
          <a:bodyPr wrap="square">
            <a:spAutoFit/>
          </a:bodyPr>
          <a:lstStyle/>
          <a:p>
            <a:pPr algn="ctr"/>
            <a:r>
              <a:rPr lang="es-MX" sz="3600" b="1">
                <a:latin typeface="ADLaM Display" panose="02010000000000000000" pitchFamily="2" charset="0"/>
                <a:ea typeface="ADLaM Display" panose="02010000000000000000" pitchFamily="2" charset="0"/>
                <a:cs typeface="ADLaM Display" panose="02010000000000000000" pitchFamily="2" charset="0"/>
              </a:rPr>
              <a:t>Significa “</a:t>
            </a:r>
            <a:r>
              <a:rPr lang="es-MX" sz="36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cortar</a:t>
            </a:r>
            <a:r>
              <a:rPr lang="es-MX" sz="3600" b="1">
                <a:latin typeface="ADLaM Display" panose="02010000000000000000" pitchFamily="2" charset="0"/>
                <a:ea typeface="ADLaM Display" panose="02010000000000000000" pitchFamily="2" charset="0"/>
                <a:cs typeface="ADLaM Display" panose="02010000000000000000" pitchFamily="2" charset="0"/>
              </a:rPr>
              <a:t>, </a:t>
            </a:r>
            <a:r>
              <a:rPr lang="es-MX" sz="36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separar</a:t>
            </a:r>
            <a:r>
              <a:rPr lang="es-MX" sz="3600" b="1">
                <a:latin typeface="ADLaM Display" panose="02010000000000000000" pitchFamily="2" charset="0"/>
                <a:ea typeface="ADLaM Display" panose="02010000000000000000" pitchFamily="2" charset="0"/>
                <a:cs typeface="ADLaM Display" panose="02010000000000000000" pitchFamily="2" charset="0"/>
              </a:rPr>
              <a:t>, </a:t>
            </a:r>
            <a:r>
              <a:rPr lang="es-MX" sz="36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apartar</a:t>
            </a:r>
            <a:r>
              <a:rPr lang="es-MX" sz="3600" b="1">
                <a:latin typeface="ADLaM Display" panose="02010000000000000000" pitchFamily="2" charset="0"/>
                <a:ea typeface="ADLaM Display" panose="02010000000000000000" pitchFamily="2" charset="0"/>
                <a:cs typeface="ADLaM Display" panose="02010000000000000000" pitchFamily="2" charset="0"/>
              </a:rPr>
              <a:t>” para un propósito especial. Lo santo es aquello que ha sido </a:t>
            </a:r>
            <a:r>
              <a:rPr lang="es-MX" sz="36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separado del uso común y dedicado exclusivamente a Dios</a:t>
            </a:r>
            <a:r>
              <a:rPr lang="es-MX" sz="3600" b="1">
                <a:latin typeface="ADLaM Display" panose="02010000000000000000" pitchFamily="2" charset="0"/>
                <a:ea typeface="ADLaM Display" panose="02010000000000000000" pitchFamily="2" charset="0"/>
                <a:cs typeface="ADLaM Display" panose="02010000000000000000" pitchFamily="2" charset="0"/>
              </a:rPr>
              <a:t>.</a:t>
            </a:r>
          </a:p>
        </p:txBody>
      </p:sp>
      <p:pic>
        <p:nvPicPr>
          <p:cNvPr id="6" name="Imagen 5">
            <a:extLst>
              <a:ext uri="{FF2B5EF4-FFF2-40B4-BE49-F238E27FC236}">
                <a16:creationId xmlns:a16="http://schemas.microsoft.com/office/drawing/2014/main" id="{C5226125-3F28-E287-9F37-ADCC73A7BE27}"/>
              </a:ext>
            </a:extLst>
          </p:cNvPr>
          <p:cNvPicPr>
            <a:picLocks noChangeAspect="1"/>
          </p:cNvPicPr>
          <p:nvPr/>
        </p:nvPicPr>
        <p:blipFill>
          <a:blip r:embed="rId3"/>
          <a:stretch>
            <a:fillRect/>
          </a:stretch>
        </p:blipFill>
        <p:spPr>
          <a:xfrm>
            <a:off x="8790038" y="3788696"/>
            <a:ext cx="3401961" cy="3069304"/>
          </a:xfrm>
          <a:prstGeom prst="rect">
            <a:avLst/>
          </a:prstGeom>
        </p:spPr>
      </p:pic>
      <p:sp>
        <p:nvSpPr>
          <p:cNvPr id="9" name="CuadroTexto 8">
            <a:extLst>
              <a:ext uri="{FF2B5EF4-FFF2-40B4-BE49-F238E27FC236}">
                <a16:creationId xmlns:a16="http://schemas.microsoft.com/office/drawing/2014/main" id="{FF486250-F5A0-F6D8-26AB-482A1CC16813}"/>
              </a:ext>
            </a:extLst>
          </p:cNvPr>
          <p:cNvSpPr txBox="1"/>
          <p:nvPr/>
        </p:nvSpPr>
        <p:spPr>
          <a:xfrm>
            <a:off x="127820" y="3804798"/>
            <a:ext cx="8563895" cy="2862322"/>
          </a:xfrm>
          <a:prstGeom prst="rect">
            <a:avLst/>
          </a:prstGeom>
          <a:noFill/>
        </p:spPr>
        <p:txBody>
          <a:bodyPr wrap="square">
            <a:spAutoFit/>
          </a:bodyPr>
          <a:lstStyle/>
          <a:p>
            <a:pPr algn="ctr"/>
            <a:r>
              <a:rPr lang="es-MX" sz="3600" b="1">
                <a:latin typeface="ADLaM Display" panose="02010000000000000000" pitchFamily="2" charset="0"/>
                <a:ea typeface="ADLaM Display" panose="02010000000000000000" pitchFamily="2" charset="0"/>
                <a:cs typeface="ADLaM Display" panose="02010000000000000000" pitchFamily="2" charset="0"/>
              </a:rPr>
              <a:t>Los diccionarios griegos lo definen como: “Purificación, estado de pureza; separación para Dios” </a:t>
            </a:r>
            <a:r>
              <a:rPr lang="es-MX" sz="36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“Proceso de avanzar en santidad; transformación progresiva del creyente” </a:t>
            </a:r>
          </a:p>
        </p:txBody>
      </p:sp>
    </p:spTree>
    <p:extLst>
      <p:ext uri="{BB962C8B-B14F-4D97-AF65-F5344CB8AC3E}">
        <p14:creationId xmlns:p14="http://schemas.microsoft.com/office/powerpoint/2010/main" val="128951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Imagen 5" descr="La Santificación: Como, Cuando Y Donde - P. 1">
            <a:extLst>
              <a:ext uri="{FF2B5EF4-FFF2-40B4-BE49-F238E27FC236}">
                <a16:creationId xmlns:a16="http://schemas.microsoft.com/office/drawing/2014/main" id="{2C0B573A-9F34-3CE6-5FF6-BD442546B710}"/>
              </a:ext>
            </a:extLst>
          </p:cNvPr>
          <p:cNvPicPr>
            <a:picLocks noChangeAspect="1"/>
          </p:cNvPicPr>
          <p:nvPr/>
        </p:nvPicPr>
        <p:blipFill>
          <a:blip r:embed="rId2"/>
          <a:srcRect b="19"/>
          <a:stretch>
            <a:fillRect/>
          </a:stretch>
        </p:blipFill>
        <p:spPr>
          <a:xfrm>
            <a:off x="20" y="1282"/>
            <a:ext cx="12191980" cy="6856718"/>
          </a:xfrm>
          <a:prstGeom prst="rect">
            <a:avLst/>
          </a:prstGeom>
        </p:spPr>
      </p:pic>
      <p:sp>
        <p:nvSpPr>
          <p:cNvPr id="7" name="CuadroTexto 6">
            <a:extLst>
              <a:ext uri="{FF2B5EF4-FFF2-40B4-BE49-F238E27FC236}">
                <a16:creationId xmlns:a16="http://schemas.microsoft.com/office/drawing/2014/main" id="{A0A9E857-EF29-C98B-2CC0-ABED2DC1C200}"/>
              </a:ext>
            </a:extLst>
          </p:cNvPr>
          <p:cNvSpPr txBox="1"/>
          <p:nvPr/>
        </p:nvSpPr>
        <p:spPr>
          <a:xfrm>
            <a:off x="304800" y="127418"/>
            <a:ext cx="11651226" cy="655564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s-MX" sz="6000" b="1" dirty="0">
                <a:latin typeface="ADLaM Display" panose="02010000000000000000" pitchFamily="2" charset="0"/>
                <a:ea typeface="ADLaM Display" panose="02010000000000000000" pitchFamily="2" charset="0"/>
                <a:cs typeface="ADLaM Display" panose="02010000000000000000" pitchFamily="2" charset="0"/>
              </a:rPr>
              <a:t>La santificación, es aquella obra de la gracia de Dios por medio de la cual somos renovados según la imagen de Dios, apartados para su servicio y habilitados para morir al pecado y vivir para justicia.</a:t>
            </a:r>
          </a:p>
        </p:txBody>
      </p:sp>
    </p:spTree>
    <p:extLst>
      <p:ext uri="{BB962C8B-B14F-4D97-AF65-F5344CB8AC3E}">
        <p14:creationId xmlns:p14="http://schemas.microsoft.com/office/powerpoint/2010/main" val="76354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Os santos não nascem prontos | Diário de Olímpia">
            <a:extLst>
              <a:ext uri="{FF2B5EF4-FFF2-40B4-BE49-F238E27FC236}">
                <a16:creationId xmlns:a16="http://schemas.microsoft.com/office/drawing/2014/main" id="{DD894555-BB8A-F5F1-A3ED-F993DAF817D4}"/>
              </a:ext>
            </a:extLst>
          </p:cNvPr>
          <p:cNvPicPr>
            <a:picLocks noChangeAspect="1"/>
          </p:cNvPicPr>
          <p:nvPr/>
        </p:nvPicPr>
        <p:blipFill>
          <a:blip r:embed="rId2"/>
          <a:srcRect l="22744" r="25162"/>
          <a:stretch>
            <a:fillRect/>
          </a:stretch>
        </p:blipFill>
        <p:spPr>
          <a:xfrm>
            <a:off x="1" y="0"/>
            <a:ext cx="3426488" cy="6858000"/>
          </a:xfrm>
          <a:prstGeom prst="rect">
            <a:avLst/>
          </a:prstGeom>
        </p:spPr>
      </p:pic>
      <p:sp>
        <p:nvSpPr>
          <p:cNvPr id="4" name="CuadroTexto 3">
            <a:extLst>
              <a:ext uri="{FF2B5EF4-FFF2-40B4-BE49-F238E27FC236}">
                <a16:creationId xmlns:a16="http://schemas.microsoft.com/office/drawing/2014/main" id="{BE94EBF3-84F5-9F28-8CDC-56FC89B2AC19}"/>
              </a:ext>
            </a:extLst>
          </p:cNvPr>
          <p:cNvSpPr txBox="1"/>
          <p:nvPr/>
        </p:nvSpPr>
        <p:spPr>
          <a:xfrm>
            <a:off x="3696929" y="2114441"/>
            <a:ext cx="8318090" cy="1323439"/>
          </a:xfrm>
          <a:prstGeom prst="rect">
            <a:avLst/>
          </a:prstGeom>
          <a:noFill/>
        </p:spPr>
        <p:txBody>
          <a:bodyPr wrap="square">
            <a:spAutoFit/>
          </a:bodyPr>
          <a:lstStyle/>
          <a:p>
            <a:pPr marL="285750" indent="-285750" algn="ctr">
              <a:buFont typeface="Wingdings" panose="05000000000000000000" pitchFamily="2" charset="2"/>
              <a:buChar char="v"/>
            </a:pPr>
            <a:r>
              <a:rPr lang="es-MX" sz="4000" b="1">
                <a:latin typeface="ADLaM Display" panose="02010000000000000000" pitchFamily="2" charset="0"/>
                <a:ea typeface="ADLaM Display" panose="02010000000000000000" pitchFamily="2" charset="0"/>
                <a:cs typeface="ADLaM Display" panose="02010000000000000000" pitchFamily="2" charset="0"/>
              </a:rPr>
              <a:t> Somos renovados según la imagen de Dios</a:t>
            </a:r>
          </a:p>
        </p:txBody>
      </p:sp>
      <p:sp>
        <p:nvSpPr>
          <p:cNvPr id="6" name="CuadroTexto 5">
            <a:extLst>
              <a:ext uri="{FF2B5EF4-FFF2-40B4-BE49-F238E27FC236}">
                <a16:creationId xmlns:a16="http://schemas.microsoft.com/office/drawing/2014/main" id="{26C9C3C1-26D5-301A-66AA-1ACAC07FC132}"/>
              </a:ext>
            </a:extLst>
          </p:cNvPr>
          <p:cNvSpPr txBox="1"/>
          <p:nvPr/>
        </p:nvSpPr>
        <p:spPr>
          <a:xfrm>
            <a:off x="3598609" y="100462"/>
            <a:ext cx="8416410" cy="1754326"/>
          </a:xfrm>
          <a:prstGeom prst="rect">
            <a:avLst/>
          </a:prstGeom>
          <a:noFill/>
        </p:spPr>
        <p:txBody>
          <a:bodyPr wrap="square">
            <a:spAutoFit/>
          </a:bodyPr>
          <a:lstStyle/>
          <a:p>
            <a:pPr algn="ctr"/>
            <a:r>
              <a:rPr lang="es-MX" sz="36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De la definición anterior, podemos enfatizar los siguientes detalles acerca de la santificación:</a:t>
            </a:r>
          </a:p>
        </p:txBody>
      </p:sp>
      <p:sp>
        <p:nvSpPr>
          <p:cNvPr id="8" name="CuadroTexto 7">
            <a:extLst>
              <a:ext uri="{FF2B5EF4-FFF2-40B4-BE49-F238E27FC236}">
                <a16:creationId xmlns:a16="http://schemas.microsoft.com/office/drawing/2014/main" id="{862BA48A-C7C5-BCEA-7288-65B057FB2865}"/>
              </a:ext>
            </a:extLst>
          </p:cNvPr>
          <p:cNvSpPr txBox="1"/>
          <p:nvPr/>
        </p:nvSpPr>
        <p:spPr>
          <a:xfrm>
            <a:off x="3817373" y="3995513"/>
            <a:ext cx="8030497" cy="707886"/>
          </a:xfrm>
          <a:prstGeom prst="rect">
            <a:avLst/>
          </a:prstGeom>
          <a:noFill/>
        </p:spPr>
        <p:txBody>
          <a:bodyPr wrap="square">
            <a:spAutoFit/>
          </a:bodyPr>
          <a:lstStyle/>
          <a:p>
            <a:pPr marL="285750" indent="-285750" algn="ctr">
              <a:buFont typeface="Wingdings" panose="05000000000000000000" pitchFamily="2" charset="2"/>
              <a:buChar char="v"/>
            </a:pPr>
            <a:r>
              <a:rPr lang="es-MX" sz="4000" b="1">
                <a:latin typeface="ADLaM Display" panose="02010000000000000000" pitchFamily="2" charset="0"/>
                <a:ea typeface="ADLaM Display" panose="02010000000000000000" pitchFamily="2" charset="0"/>
                <a:cs typeface="ADLaM Display" panose="02010000000000000000" pitchFamily="2" charset="0"/>
              </a:rPr>
              <a:t> Apartados para su servicio y </a:t>
            </a:r>
          </a:p>
        </p:txBody>
      </p:sp>
      <p:sp>
        <p:nvSpPr>
          <p:cNvPr id="10" name="CuadroTexto 9">
            <a:extLst>
              <a:ext uri="{FF2B5EF4-FFF2-40B4-BE49-F238E27FC236}">
                <a16:creationId xmlns:a16="http://schemas.microsoft.com/office/drawing/2014/main" id="{3F1B8041-9E54-F292-3CA6-3DBE02216204}"/>
              </a:ext>
            </a:extLst>
          </p:cNvPr>
          <p:cNvSpPr txBox="1"/>
          <p:nvPr/>
        </p:nvSpPr>
        <p:spPr>
          <a:xfrm>
            <a:off x="3984525" y="5390228"/>
            <a:ext cx="7951836" cy="1323439"/>
          </a:xfrm>
          <a:prstGeom prst="rect">
            <a:avLst/>
          </a:prstGeom>
          <a:noFill/>
        </p:spPr>
        <p:txBody>
          <a:bodyPr wrap="square">
            <a:spAutoFit/>
          </a:bodyPr>
          <a:lstStyle/>
          <a:p>
            <a:pPr marL="285750" indent="-285750" algn="ctr">
              <a:buFont typeface="Wingdings" panose="05000000000000000000" pitchFamily="2" charset="2"/>
              <a:buChar char="v"/>
            </a:pPr>
            <a:r>
              <a:rPr lang="es-MX" sz="4000" b="1">
                <a:latin typeface="ADLaM Display" panose="02010000000000000000" pitchFamily="2" charset="0"/>
                <a:ea typeface="ADLaM Display" panose="02010000000000000000" pitchFamily="2" charset="0"/>
                <a:cs typeface="ADLaM Display" panose="02010000000000000000" pitchFamily="2" charset="0"/>
              </a:rPr>
              <a:t> Habilitados para morir al pecado y vivir para justicia</a:t>
            </a:r>
          </a:p>
        </p:txBody>
      </p:sp>
    </p:spTree>
    <p:extLst>
      <p:ext uri="{BB962C8B-B14F-4D97-AF65-F5344CB8AC3E}">
        <p14:creationId xmlns:p14="http://schemas.microsoft.com/office/powerpoint/2010/main" val="41632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1328FA0F-52D9-F0A2-1999-E673918FCB3F}"/>
              </a:ext>
            </a:extLst>
          </p:cNvPr>
          <p:cNvSpPr txBox="1"/>
          <p:nvPr/>
        </p:nvSpPr>
        <p:spPr>
          <a:xfrm>
            <a:off x="144489" y="1944913"/>
            <a:ext cx="5588586" cy="3511943"/>
          </a:xfrm>
          <a:prstGeom prst="rect">
            <a:avLst/>
          </a:prstGeom>
        </p:spPr>
        <p:txBody>
          <a:bodyPr vert="horz" lIns="91440" tIns="45720" rIns="91440" bIns="45720" rtlCol="0" anchor="ctr">
            <a:normAutofit/>
          </a:bodyPr>
          <a:lstStyle/>
          <a:p>
            <a:pPr algn="ctr" defTabSz="914400">
              <a:lnSpc>
                <a:spcPct val="90000"/>
              </a:lnSpc>
              <a:spcAft>
                <a:spcPts val="600"/>
              </a:spcAft>
            </a:pPr>
            <a:r>
              <a:rPr lang="es-MX" sz="5400" b="1" noProof="0">
                <a:latin typeface="ADLaM Display" panose="02010000000000000000" pitchFamily="2" charset="0"/>
                <a:ea typeface="ADLaM Display" panose="02010000000000000000" pitchFamily="2" charset="0"/>
                <a:cs typeface="ADLaM Display" panose="02010000000000000000" pitchFamily="2" charset="0"/>
              </a:rPr>
              <a:t>¿Por qué necesitamos ser restaurados a la imagen de Dios?</a:t>
            </a:r>
          </a:p>
        </p:txBody>
      </p:sp>
      <p:sp>
        <p:nvSpPr>
          <p:cNvPr id="12" name="Rectangle 1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Cuándo acentuar porque">
            <a:extLst>
              <a:ext uri="{FF2B5EF4-FFF2-40B4-BE49-F238E27FC236}">
                <a16:creationId xmlns:a16="http://schemas.microsoft.com/office/drawing/2014/main" id="{C530D2CE-62B6-7738-4F72-8315D6C1E256}"/>
              </a:ext>
            </a:extLst>
          </p:cNvPr>
          <p:cNvPicPr>
            <a:picLocks noChangeAspect="1"/>
          </p:cNvPicPr>
          <p:nvPr/>
        </p:nvPicPr>
        <p:blipFill>
          <a:blip r:embed="rId2"/>
          <a:stretch>
            <a:fillRect/>
          </a:stretch>
        </p:blipFill>
        <p:spPr>
          <a:xfrm>
            <a:off x="6825159" y="650494"/>
            <a:ext cx="3953175" cy="5324142"/>
          </a:xfrm>
          <a:prstGeom prst="rect">
            <a:avLst/>
          </a:prstGeom>
        </p:spPr>
      </p:pic>
    </p:spTree>
    <p:extLst>
      <p:ext uri="{BB962C8B-B14F-4D97-AF65-F5344CB8AC3E}">
        <p14:creationId xmlns:p14="http://schemas.microsoft.com/office/powerpoint/2010/main" val="30352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agamos un hombre a nuestra imagen, a nuestra semejanza”">
            <a:extLst>
              <a:ext uri="{FF2B5EF4-FFF2-40B4-BE49-F238E27FC236}">
                <a16:creationId xmlns:a16="http://schemas.microsoft.com/office/drawing/2014/main" id="{5B997E92-DA17-8918-A1B9-C32F15EF02DE}"/>
              </a:ext>
            </a:extLst>
          </p:cNvPr>
          <p:cNvPicPr>
            <a:picLocks noChangeAspect="1"/>
          </p:cNvPicPr>
          <p:nvPr/>
        </p:nvPicPr>
        <p:blipFill>
          <a:blip r:embed="rId2"/>
          <a:stretch>
            <a:fillRect/>
          </a:stretch>
        </p:blipFill>
        <p:spPr>
          <a:xfrm>
            <a:off x="0" y="0"/>
            <a:ext cx="3991897" cy="6858000"/>
          </a:xfrm>
          <a:prstGeom prst="rect">
            <a:avLst/>
          </a:prstGeom>
        </p:spPr>
      </p:pic>
      <p:sp>
        <p:nvSpPr>
          <p:cNvPr id="4" name="CuadroTexto 3">
            <a:extLst>
              <a:ext uri="{FF2B5EF4-FFF2-40B4-BE49-F238E27FC236}">
                <a16:creationId xmlns:a16="http://schemas.microsoft.com/office/drawing/2014/main" id="{326CD55C-1538-0577-D270-67A70ED7E51A}"/>
              </a:ext>
            </a:extLst>
          </p:cNvPr>
          <p:cNvSpPr txBox="1"/>
          <p:nvPr/>
        </p:nvSpPr>
        <p:spPr>
          <a:xfrm>
            <a:off x="3991898" y="166806"/>
            <a:ext cx="8052618" cy="2554545"/>
          </a:xfrm>
          <a:prstGeom prst="rect">
            <a:avLst/>
          </a:prstGeom>
          <a:noFill/>
        </p:spPr>
        <p:txBody>
          <a:bodyPr wrap="square">
            <a:spAutoFit/>
          </a:bodyPr>
          <a:lstStyle/>
          <a:p>
            <a:pPr algn="ctr"/>
            <a:r>
              <a:rPr lang="es-MX" sz="3200" b="1">
                <a:latin typeface="ADLaM Display" panose="02010000000000000000" pitchFamily="2" charset="0"/>
                <a:ea typeface="ADLaM Display" panose="02010000000000000000" pitchFamily="2" charset="0"/>
                <a:cs typeface="ADLaM Display" panose="02010000000000000000" pitchFamily="2" charset="0"/>
              </a:rPr>
              <a:t>La Escritura nos enseña que el ser humano fue creado a imagen y semejanza de Dios </a:t>
            </a:r>
            <a:r>
              <a:rPr lang="es-MX" sz="2000" b="1">
                <a:latin typeface="ADLaM Display" panose="02010000000000000000" pitchFamily="2" charset="0"/>
                <a:ea typeface="ADLaM Display" panose="02010000000000000000" pitchFamily="2" charset="0"/>
                <a:cs typeface="ADLaM Display" panose="02010000000000000000" pitchFamily="2" charset="0"/>
              </a:rPr>
              <a:t>(Gn. 1:26-27 RV)</a:t>
            </a:r>
            <a:r>
              <a:rPr lang="es-MX" sz="3200" b="1">
                <a:latin typeface="ADLaM Display" panose="02010000000000000000" pitchFamily="2" charset="0"/>
                <a:ea typeface="ADLaM Display" panose="02010000000000000000" pitchFamily="2" charset="0"/>
                <a:cs typeface="ADLaM Display" panose="02010000000000000000" pitchFamily="2" charset="0"/>
              </a:rPr>
              <a:t>; semejanza que radica en la imagen moral de Dios, que es </a:t>
            </a:r>
            <a:r>
              <a:rPr lang="es-MX" sz="32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justicia</a:t>
            </a:r>
            <a:r>
              <a:rPr lang="es-MX" sz="3200" b="1">
                <a:latin typeface="ADLaM Display" panose="02010000000000000000" pitchFamily="2" charset="0"/>
                <a:ea typeface="ADLaM Display" panose="02010000000000000000" pitchFamily="2" charset="0"/>
                <a:cs typeface="ADLaM Display" panose="02010000000000000000" pitchFamily="2" charset="0"/>
              </a:rPr>
              <a:t> y </a:t>
            </a:r>
            <a:r>
              <a:rPr lang="es-MX" sz="32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verdadera</a:t>
            </a:r>
            <a:r>
              <a:rPr lang="es-MX" sz="3200" b="1">
                <a:latin typeface="ADLaM Display" panose="02010000000000000000" pitchFamily="2" charset="0"/>
                <a:ea typeface="ADLaM Display" panose="02010000000000000000" pitchFamily="2" charset="0"/>
                <a:cs typeface="ADLaM Display" panose="02010000000000000000" pitchFamily="2" charset="0"/>
              </a:rPr>
              <a:t> </a:t>
            </a:r>
            <a:r>
              <a:rPr lang="es-MX" sz="32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santidad</a:t>
            </a:r>
            <a:r>
              <a:rPr lang="es-MX" sz="3200" b="1">
                <a:latin typeface="ADLaM Display" panose="02010000000000000000" pitchFamily="2" charset="0"/>
                <a:ea typeface="ADLaM Display" panose="02010000000000000000" pitchFamily="2" charset="0"/>
                <a:cs typeface="ADLaM Display" panose="02010000000000000000" pitchFamily="2" charset="0"/>
              </a:rPr>
              <a:t>.</a:t>
            </a:r>
          </a:p>
        </p:txBody>
      </p:sp>
      <p:sp>
        <p:nvSpPr>
          <p:cNvPr id="6" name="CuadroTexto 5">
            <a:extLst>
              <a:ext uri="{FF2B5EF4-FFF2-40B4-BE49-F238E27FC236}">
                <a16:creationId xmlns:a16="http://schemas.microsoft.com/office/drawing/2014/main" id="{07824B43-FCA3-634A-1EC1-CACC9BC0D9D9}"/>
              </a:ext>
            </a:extLst>
          </p:cNvPr>
          <p:cNvSpPr txBox="1"/>
          <p:nvPr/>
        </p:nvSpPr>
        <p:spPr>
          <a:xfrm>
            <a:off x="4141838" y="2977929"/>
            <a:ext cx="7902677" cy="3539430"/>
          </a:xfrm>
          <a:prstGeom prst="rect">
            <a:avLst/>
          </a:prstGeom>
          <a:noFill/>
        </p:spPr>
        <p:txBody>
          <a:bodyPr wrap="square">
            <a:spAutoFit/>
          </a:bodyPr>
          <a:lstStyle/>
          <a:p>
            <a:pPr algn="ctr"/>
            <a:r>
              <a:rPr lang="es-MX" sz="3200" b="1">
                <a:latin typeface="ADLaM Display" panose="02010000000000000000" pitchFamily="2" charset="0"/>
                <a:ea typeface="ADLaM Display" panose="02010000000000000000" pitchFamily="2" charset="0"/>
                <a:cs typeface="ADLaM Display" panose="02010000000000000000" pitchFamily="2" charset="0"/>
              </a:rPr>
              <a:t>Dios creó a los seres humanos en </a:t>
            </a:r>
            <a:r>
              <a:rPr lang="es-MX" sz="32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perfección</a:t>
            </a:r>
            <a:r>
              <a:rPr lang="es-MX" sz="3200" b="1">
                <a:latin typeface="ADLaM Display" panose="02010000000000000000" pitchFamily="2" charset="0"/>
                <a:ea typeface="ADLaM Display" panose="02010000000000000000" pitchFamily="2" charset="0"/>
                <a:cs typeface="ADLaM Display" panose="02010000000000000000" pitchFamily="2" charset="0"/>
              </a:rPr>
              <a:t>, para vivir en amor y </a:t>
            </a:r>
            <a:r>
              <a:rPr lang="es-MX" sz="3200" b="1">
                <a:solidFill>
                  <a:schemeClr val="accent2">
                    <a:lumMod val="60000"/>
                    <a:lumOff val="40000"/>
                  </a:schemeClr>
                </a:solidFill>
                <a:latin typeface="ADLaM Display" panose="02010000000000000000" pitchFamily="2" charset="0"/>
                <a:ea typeface="ADLaM Display" panose="02010000000000000000" pitchFamily="2" charset="0"/>
                <a:cs typeface="ADLaM Display" panose="02010000000000000000" pitchFamily="2" charset="0"/>
              </a:rPr>
              <a:t>santidad</a:t>
            </a:r>
            <a:r>
              <a:rPr lang="es-MX" sz="3200" b="1">
                <a:latin typeface="ADLaM Display" panose="02010000000000000000" pitchFamily="2" charset="0"/>
                <a:ea typeface="ADLaM Display" panose="02010000000000000000" pitchFamily="2" charset="0"/>
                <a:cs typeface="ADLaM Display" panose="02010000000000000000" pitchFamily="2" charset="0"/>
              </a:rPr>
              <a:t>, haciendo su voluntad: “Pues somos hechura suya, creados en Cristo Jesús para buenas obras, las cuales Dios preparó de antemano para que anduviéramos en ellas” </a:t>
            </a:r>
            <a:r>
              <a:rPr lang="es-MX" sz="2000" b="1">
                <a:latin typeface="ADLaM Display" panose="02010000000000000000" pitchFamily="2" charset="0"/>
                <a:ea typeface="ADLaM Display" panose="02010000000000000000" pitchFamily="2" charset="0"/>
                <a:cs typeface="ADLaM Display" panose="02010000000000000000" pitchFamily="2" charset="0"/>
              </a:rPr>
              <a:t>(Ef. 2:10 RV)</a:t>
            </a:r>
            <a:r>
              <a:rPr lang="es-MX" sz="3200" b="1">
                <a:latin typeface="ADLaM Display" panose="02010000000000000000" pitchFamily="2" charset="0"/>
                <a:ea typeface="ADLaM Display" panose="02010000000000000000" pitchFamily="2" charset="0"/>
                <a:cs typeface="ADLaM Display" panose="02010000000000000000" pitchFamily="2" charset="0"/>
              </a:rPr>
              <a:t>. </a:t>
            </a:r>
          </a:p>
        </p:txBody>
      </p:sp>
    </p:spTree>
    <p:extLst>
      <p:ext uri="{BB962C8B-B14F-4D97-AF65-F5344CB8AC3E}">
        <p14:creationId xmlns:p14="http://schemas.microsoft.com/office/powerpoint/2010/main" val="123132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256</TotalTime>
  <Words>1207</Words>
  <Application>Microsoft Office PowerPoint</Application>
  <PresentationFormat>Panorámica</PresentationFormat>
  <Paragraphs>75</Paragraphs>
  <Slides>27</Slides>
  <Notes>2</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Office Theme</vt:lpstr>
      <vt:lpstr>La Santificación: Proceso y experiencia Cristiana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LA GLORIFICACIÓN</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Santificación: Proceso y experiencia Cristiana </dc:title>
  <dc:creator>Julio César Robles Herrera</dc:creator>
  <cp:lastModifiedBy>Julio César Robles Herrera</cp:lastModifiedBy>
  <cp:revision>2</cp:revision>
  <dcterms:created xsi:type="dcterms:W3CDTF">2026-06-20T10:49:27Z</dcterms:created>
  <dcterms:modified xsi:type="dcterms:W3CDTF">2026-06-20T16:59:03Z</dcterms:modified>
</cp:coreProperties>
</file>