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Gotham Bold" charset="1" panose="00000000000000000000"/>
      <p:regular r:id="rId23"/>
    </p:embeddedFont>
    <p:embeddedFont>
      <p:font typeface="Bebas Neue Bold" charset="1" panose="020B0606020202050201"/>
      <p:regular r:id="rId24"/>
    </p:embeddedFont>
    <p:embeddedFont>
      <p:font typeface="Gotham" charset="1" panose="00000000000000000000"/>
      <p:regular r:id="rId25"/>
    </p:embeddedFont>
    <p:embeddedFont>
      <p:font typeface="Open Sans" charset="1" panose="020B0606030504020204"/>
      <p:regular r:id="rId26"/>
    </p:embeddedFont>
    <p:embeddedFont>
      <p:font typeface="Open Sans Bold" charset="1" panose="020B0806030504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4.jpeg" Type="http://schemas.openxmlformats.org/officeDocument/2006/relationships/image"/><Relationship Id="rId4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28.jpe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https://www.instagram.com/archivo__w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0.jpeg" Type="http://schemas.openxmlformats.org/officeDocument/2006/relationships/image"/><Relationship Id="rId4" Target="../media/image13.jpeg" Type="http://schemas.openxmlformats.org/officeDocument/2006/relationships/image"/><Relationship Id="rId5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777" r="0" b="-107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01779" y="1495921"/>
            <a:ext cx="14884442" cy="719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b="true" sz="5499" spc="83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EL PAPEL DE LA IGLESIA EN LA SOCIEDAD CONTEMPORÁNEA</a:t>
            </a:r>
          </a:p>
          <a:p>
            <a:pPr algn="ctr">
              <a:lnSpc>
                <a:spcPts val="4899"/>
              </a:lnSpc>
            </a:pPr>
            <a:r>
              <a:rPr lang="en-US" b="true" sz="3499" spc="528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Identidad, misión y respuesta profética</a:t>
            </a:r>
          </a:p>
          <a:p>
            <a:pPr algn="ctr">
              <a:lnSpc>
                <a:spcPts val="4619"/>
              </a:lnSpc>
            </a:pPr>
          </a:p>
          <a:p>
            <a:pPr algn="ctr">
              <a:lnSpc>
                <a:spcPts val="4619"/>
              </a:lnSpc>
            </a:pPr>
          </a:p>
          <a:p>
            <a:pPr algn="ctr">
              <a:lnSpc>
                <a:spcPts val="29159"/>
              </a:lnSpc>
              <a:spcBef>
                <a:spcPct val="0"/>
              </a:spcBef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3352800" y="5143500"/>
            <a:ext cx="11582400" cy="2384954"/>
            <a:chOff x="0" y="0"/>
            <a:chExt cx="3050509" cy="628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050509" cy="628136"/>
            </a:xfrm>
            <a:custGeom>
              <a:avLst/>
              <a:gdLst/>
              <a:ahLst/>
              <a:cxnLst/>
              <a:rect r="r" b="b" t="t" l="l"/>
              <a:pathLst>
                <a:path h="628136" w="3050509">
                  <a:moveTo>
                    <a:pt x="0" y="0"/>
                  </a:moveTo>
                  <a:lnTo>
                    <a:pt x="3050509" y="0"/>
                  </a:lnTo>
                  <a:lnTo>
                    <a:pt x="3050509" y="628136"/>
                  </a:lnTo>
                  <a:lnTo>
                    <a:pt x="0" y="628136"/>
                  </a:lnTo>
                  <a:close/>
                </a:path>
              </a:pathLst>
            </a:custGeom>
            <a:solidFill>
              <a:srgbClr val="1A4033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050509" cy="6852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-993865" y="4895711"/>
            <a:ext cx="5391289" cy="5391289"/>
          </a:xfrm>
          <a:custGeom>
            <a:avLst/>
            <a:gdLst/>
            <a:ahLst/>
            <a:cxnLst/>
            <a:rect r="r" b="b" t="t" l="l"/>
            <a:pathLst>
              <a:path h="5391289" w="5391289">
                <a:moveTo>
                  <a:pt x="0" y="0"/>
                </a:moveTo>
                <a:lnTo>
                  <a:pt x="5391288" y="0"/>
                </a:lnTo>
                <a:lnTo>
                  <a:pt x="5391288" y="5391289"/>
                </a:lnTo>
                <a:lnTo>
                  <a:pt x="0" y="5391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77037" y="5278506"/>
            <a:ext cx="11133927" cy="2693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068" spc="1113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"EL CUAL, SIENDO EN FORMA DE DIOS... SE DESPOJÓ A SÍ MISMO, TOMANDO FORMA DE SIERVO."</a:t>
            </a:r>
          </a:p>
          <a:p>
            <a:pPr algn="ctr">
              <a:lnSpc>
                <a:spcPts val="4295"/>
              </a:lnSpc>
            </a:pPr>
            <a:r>
              <a:rPr lang="en-US" b="true" sz="3068" spc="1113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Filipenses 2:6-7</a:t>
            </a:r>
          </a:p>
          <a:p>
            <a:pPr algn="ctr">
              <a:lnSpc>
                <a:spcPts val="429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0030" y="1241425"/>
            <a:ext cx="13537571" cy="772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Evaluar toda tecnología: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¿Protege la dignidad humana? ¿Reduce desigualdades?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¿Fortalece la verdad?¿Promueve el bien común? ¿Quién financia?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Tarea de la Iglesia</a:t>
            </a:r>
          </a:p>
          <a:p>
            <a:pPr algn="l"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Alfabetización digital.</a:t>
            </a:r>
          </a:p>
          <a:p>
            <a:pPr algn="l"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Discernimiento crítico.</a:t>
            </a:r>
          </a:p>
          <a:p>
            <a:pPr algn="l" marL="863596" indent="-431798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Formación ética.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439964" y="6649454"/>
            <a:ext cx="4006942" cy="3010683"/>
          </a:xfrm>
          <a:custGeom>
            <a:avLst/>
            <a:gdLst/>
            <a:ahLst/>
            <a:cxnLst/>
            <a:rect r="r" b="b" t="t" l="l"/>
            <a:pathLst>
              <a:path h="3010683" w="4006942">
                <a:moveTo>
                  <a:pt x="0" y="0"/>
                </a:moveTo>
                <a:lnTo>
                  <a:pt x="4006942" y="0"/>
                </a:lnTo>
                <a:lnTo>
                  <a:pt x="4006942" y="3010683"/>
                </a:lnTo>
                <a:lnTo>
                  <a:pt x="0" y="3010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46" t="0" r="-3692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4775" y="6649454"/>
            <a:ext cx="3704221" cy="3704221"/>
          </a:xfrm>
          <a:custGeom>
            <a:avLst/>
            <a:gdLst/>
            <a:ahLst/>
            <a:cxnLst/>
            <a:rect r="r" b="b" t="t" l="l"/>
            <a:pathLst>
              <a:path h="3704221" w="3704221">
                <a:moveTo>
                  <a:pt x="0" y="0"/>
                </a:moveTo>
                <a:lnTo>
                  <a:pt x="3704221" y="0"/>
                </a:lnTo>
                <a:lnTo>
                  <a:pt x="3704221" y="3704221"/>
                </a:lnTo>
                <a:lnTo>
                  <a:pt x="0" y="370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30328" y="826452"/>
            <a:ext cx="922734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</a:t>
            </a:r>
            <a:r>
              <a:rPr lang="en-US" b="true" sz="5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iterios para el uso de la IA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7000" t="0" r="-1700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342902"/>
            <a:ext cx="240539" cy="10629902"/>
            <a:chOff x="0" y="0"/>
            <a:chExt cx="320718" cy="1417320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49308" t="0" r="49308" b="0"/>
            <a:stretch>
              <a:fillRect/>
            </a:stretch>
          </p:blipFill>
          <p:spPr>
            <a:xfrm flipH="false" flipV="false">
              <a:off x="0" y="0"/>
              <a:ext cx="320718" cy="14173202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2738573" y="1028700"/>
            <a:ext cx="3538691" cy="353867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t="0" r="-38888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853454" y="1367789"/>
            <a:ext cx="9101504" cy="8222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GUERRAS Y SIONISMO </a:t>
            </a:r>
          </a:p>
          <a:p>
            <a:pPr algn="l">
              <a:lnSpc>
                <a:spcPts val="4060"/>
              </a:lnSpc>
            </a:pPr>
          </a:p>
          <a:p>
            <a:pPr algn="l">
              <a:lnSpc>
                <a:spcPts val="4060"/>
              </a:lnSpc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LABOR PROFETICA </a:t>
            </a:r>
          </a:p>
          <a:p>
            <a:pPr algn="l">
              <a:lnSpc>
                <a:spcPts val="4060"/>
              </a:lnSpc>
            </a:pPr>
          </a:p>
          <a:p>
            <a:pPr algn="l">
              <a:lnSpc>
                <a:spcPts val="4060"/>
              </a:lnSpc>
            </a:pPr>
            <a:r>
              <a:rPr lang="en-US" sz="2900" spc="437" b="true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La Iglesia debe: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Defender la vida humana.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Denunciar el racismo.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Denunciar el colonialismo.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Rechazar las economías de guerra.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Promover reconciliación y justicia.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b="true" sz="2900" spc="437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La Iglesia no debe convertirse en instrumento de propaganda.</a:t>
            </a:r>
          </a:p>
          <a:p>
            <a:pPr algn="l" marL="0" indent="0" lvl="0">
              <a:lnSpc>
                <a:spcPts val="406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993765" y="5086350"/>
            <a:ext cx="5028307" cy="3798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2 Samuel 12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Natán confronta al rey David: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"Tú eres aquel hombre."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La misión profética consiste en:</a:t>
            </a:r>
          </a:p>
          <a:p>
            <a:pPr algn="l" marL="582933" indent="-291467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Decir la verdad.</a:t>
            </a:r>
          </a:p>
          <a:p>
            <a:pPr algn="l" marL="582933" indent="-291467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Denunciar la injusticia.</a:t>
            </a:r>
          </a:p>
          <a:p>
            <a:pPr algn="l" marL="582933" indent="-291467" lvl="1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6120E"/>
                </a:solidFill>
                <a:latin typeface="Open Sans"/>
                <a:ea typeface="Open Sans"/>
                <a:cs typeface="Open Sans"/>
                <a:sym typeface="Open Sans"/>
              </a:rPr>
              <a:t>Defender al vulnerable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260461" y="0"/>
            <a:ext cx="5997679" cy="10287000"/>
            <a:chOff x="0" y="0"/>
            <a:chExt cx="799690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1215" t="0" r="31215" b="0"/>
            <a:stretch>
              <a:fillRect/>
            </a:stretch>
          </p:blipFill>
          <p:spPr>
            <a:xfrm flipH="false" flipV="false">
              <a:off x="0" y="0"/>
              <a:ext cx="7996905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679821" y="406885"/>
            <a:ext cx="6025302" cy="9473230"/>
          </a:xfrm>
          <a:custGeom>
            <a:avLst/>
            <a:gdLst/>
            <a:ahLst/>
            <a:cxnLst/>
            <a:rect r="r" b="b" t="t" l="l"/>
            <a:pathLst>
              <a:path h="9473230" w="6025302">
                <a:moveTo>
                  <a:pt x="0" y="0"/>
                </a:moveTo>
                <a:lnTo>
                  <a:pt x="6025301" y="0"/>
                </a:lnTo>
                <a:lnTo>
                  <a:pt x="6025301" y="9473230"/>
                </a:lnTo>
                <a:lnTo>
                  <a:pt x="0" y="9473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312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223223" y="2845858"/>
            <a:ext cx="6519137" cy="5128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“La paz no puede separarse de la justicia, y la fe no puede permanecer neutral cuando la gente sufre”.</a:t>
            </a:r>
          </a:p>
          <a:p>
            <a:pPr algn="ctr">
              <a:lnSpc>
                <a:spcPts val="560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Young People, Faith, and the Pursuit of Peace</a:t>
            </a:r>
          </a:p>
          <a:p>
            <a:pPr algn="ctr">
              <a:lnSpc>
                <a:spcPts val="2380"/>
              </a:lnSpc>
            </a:pPr>
            <a:r>
              <a:rPr lang="en-US" sz="17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WMC Youth and Young Adults Launch Peacebuilding Online Learning Programme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28323" y="-1013147"/>
            <a:ext cx="5486400" cy="12265746"/>
          </a:xfrm>
          <a:custGeom>
            <a:avLst/>
            <a:gdLst/>
            <a:ahLst/>
            <a:cxnLst/>
            <a:rect r="r" b="b" t="t" l="l"/>
            <a:pathLst>
              <a:path h="12265746" w="5486400">
                <a:moveTo>
                  <a:pt x="0" y="0"/>
                </a:moveTo>
                <a:lnTo>
                  <a:pt x="5486400" y="0"/>
                </a:lnTo>
                <a:lnTo>
                  <a:pt x="5486400" y="12265746"/>
                </a:lnTo>
                <a:lnTo>
                  <a:pt x="0" y="12265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522" t="0" r="-2452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29960" y="-1013147"/>
            <a:ext cx="13855046" cy="13854990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6470" r="-56463" b="-10877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-229222" y="-448290"/>
            <a:ext cx="10308543" cy="10735290"/>
            <a:chOff x="0" y="0"/>
            <a:chExt cx="6350000" cy="66128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612874"/>
            </a:xfrm>
            <a:custGeom>
              <a:avLst/>
              <a:gdLst/>
              <a:ahLst/>
              <a:cxnLst/>
              <a:rect r="r" b="b" t="t" l="l"/>
              <a:pathLst>
                <a:path h="6612874" w="6350000">
                  <a:moveTo>
                    <a:pt x="6350000" y="3306476"/>
                  </a:moveTo>
                  <a:cubicBezTo>
                    <a:pt x="6350000" y="5132497"/>
                    <a:pt x="4928476" y="6612874"/>
                    <a:pt x="3175000" y="6612874"/>
                  </a:cubicBezTo>
                  <a:cubicBezTo>
                    <a:pt x="1421498" y="6612874"/>
                    <a:pt x="0" y="5132497"/>
                    <a:pt x="0" y="3306476"/>
                  </a:cubicBezTo>
                  <a:cubicBezTo>
                    <a:pt x="0" y="1480364"/>
                    <a:pt x="1421498" y="0"/>
                    <a:pt x="3175000" y="0"/>
                  </a:cubicBezTo>
                  <a:cubicBezTo>
                    <a:pt x="4928502" y="0"/>
                    <a:pt x="6350000" y="1480364"/>
                    <a:pt x="6350000" y="3306476"/>
                  </a:cubicBezTo>
                  <a:close/>
                </a:path>
              </a:pathLst>
            </a:custGeom>
            <a:blipFill>
              <a:blip r:embed="rId5"/>
              <a:stretch>
                <a:fillRect l="-28056" t="0" r="-28056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839805"/>
            <a:ext cx="7792699" cy="9749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</a:pPr>
            <a:r>
              <a:rPr lang="en-US" b="true" sz="2971" spc="448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SUICIDIO EN VARONES</a:t>
            </a:r>
          </a:p>
          <a:p>
            <a:pPr algn="ctr">
              <a:lnSpc>
                <a:spcPts val="3565"/>
              </a:lnSpc>
            </a:pPr>
          </a:p>
          <a:p>
            <a:pPr algn="ctr">
              <a:lnSpc>
                <a:spcPts val="3565"/>
              </a:lnSpc>
            </a:pPr>
          </a:p>
          <a:p>
            <a:pPr algn="ctr">
              <a:lnSpc>
                <a:spcPts val="3565"/>
              </a:lnSpc>
            </a:pPr>
            <a:r>
              <a:rPr lang="en-US" b="true" sz="2971" spc="448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Datos</a:t>
            </a:r>
          </a:p>
          <a:p>
            <a:pPr algn="ctr">
              <a:lnSpc>
                <a:spcPts val="3565"/>
              </a:lnSpc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Más del 80% de los suicidios en México corresponden a hombres.</a:t>
            </a:r>
          </a:p>
          <a:p>
            <a:pPr algn="ctr">
              <a:lnSpc>
                <a:spcPts val="3565"/>
              </a:lnSpc>
            </a:pPr>
          </a:p>
          <a:p>
            <a:pPr algn="ctr">
              <a:lnSpc>
                <a:spcPts val="3565"/>
              </a:lnSpc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Mayor incidencia en menores de 40 años.</a:t>
            </a:r>
          </a:p>
          <a:p>
            <a:pPr algn="ctr">
              <a:lnSpc>
                <a:spcPts val="3565"/>
              </a:lnSpc>
            </a:pPr>
          </a:p>
          <a:p>
            <a:pPr algn="ctr">
              <a:lnSpc>
                <a:spcPts val="3565"/>
              </a:lnSpc>
            </a:pPr>
            <a:r>
              <a:rPr lang="en-US" b="true" sz="2971" spc="448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Factores</a:t>
            </a:r>
          </a:p>
          <a:p>
            <a:pPr algn="l" marL="641580" indent="-320790" lvl="1">
              <a:lnSpc>
                <a:spcPts val="3565"/>
              </a:lnSpc>
              <a:buFont typeface="Arial"/>
              <a:buChar char="•"/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Presión social.</a:t>
            </a:r>
          </a:p>
          <a:p>
            <a:pPr algn="l" marL="641580" indent="-320790" lvl="1">
              <a:lnSpc>
                <a:spcPts val="3565"/>
              </a:lnSpc>
              <a:buFont typeface="Arial"/>
              <a:buChar char="•"/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Masculinidades rígidas.</a:t>
            </a:r>
          </a:p>
          <a:p>
            <a:pPr algn="l" marL="641580" indent="-320790" lvl="1">
              <a:lnSpc>
                <a:spcPts val="3565"/>
              </a:lnSpc>
              <a:buFont typeface="Arial"/>
              <a:buChar char="•"/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Falta de apoyo emocional.</a:t>
            </a:r>
          </a:p>
          <a:p>
            <a:pPr algn="l" marL="641580" indent="-320790" lvl="1">
              <a:lnSpc>
                <a:spcPts val="3565"/>
              </a:lnSpc>
              <a:buFont typeface="Arial"/>
              <a:buChar char="•"/>
            </a:pPr>
            <a:r>
              <a:rPr lang="en-US" sz="2971" spc="448">
                <a:solidFill>
                  <a:srgbClr val="06120E"/>
                </a:solidFill>
                <a:latin typeface="Gotham"/>
                <a:ea typeface="Gotham"/>
                <a:cs typeface="Gotham"/>
                <a:sym typeface="Gotham"/>
              </a:rPr>
              <a:t>Resistencia a pedir ayuda.</a:t>
            </a:r>
          </a:p>
          <a:p>
            <a:pPr algn="ctr" marL="0" indent="0" lvl="0">
              <a:lnSpc>
                <a:spcPts val="12956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42975"/>
            <a:ext cx="16230600" cy="9073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Iglesia puede ofrecer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Escucha.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Acompañamiento.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Comunidad.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Apoyo espiritual.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Espacios seguros para expresar vulnerabilidad.</a:t>
            </a:r>
          </a:p>
          <a:p>
            <a:pPr algn="l">
              <a:lnSpc>
                <a:spcPts val="6013"/>
              </a:lnSpc>
            </a:pPr>
          </a:p>
          <a:p>
            <a:pPr algn="ctr">
              <a:lnSpc>
                <a:spcPts val="6013"/>
              </a:lnSpc>
              <a:spcBef>
                <a:spcPct val="0"/>
              </a:spcBef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Ejemplos</a:t>
            </a: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bíblicos de depresión. </a:t>
            </a:r>
          </a:p>
          <a:p>
            <a:pPr algn="ctr">
              <a:lnSpc>
                <a:spcPts val="6013"/>
              </a:lnSpc>
              <a:spcBef>
                <a:spcPct val="0"/>
              </a:spcBef>
            </a:pP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Elías (1 Reyes 19).</a:t>
            </a:r>
          </a:p>
          <a:p>
            <a:pPr algn="l" marL="927323" indent="-463662" lvl="1">
              <a:lnSpc>
                <a:spcPts val="6013"/>
              </a:lnSpc>
              <a:buFont typeface="Arial"/>
              <a:buChar char="•"/>
            </a:pPr>
            <a:r>
              <a:rPr lang="en-US" sz="4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Salmos 42, 88 y 34.</a:t>
            </a:r>
          </a:p>
          <a:p>
            <a:pPr algn="ctr">
              <a:lnSpc>
                <a:spcPts val="6013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368534" y="1028700"/>
            <a:ext cx="2916121" cy="3406305"/>
          </a:xfrm>
          <a:custGeom>
            <a:avLst/>
            <a:gdLst/>
            <a:ahLst/>
            <a:cxnLst/>
            <a:rect r="r" b="b" t="t" l="l"/>
            <a:pathLst>
              <a:path h="3406305" w="2916121">
                <a:moveTo>
                  <a:pt x="0" y="0"/>
                </a:moveTo>
                <a:lnTo>
                  <a:pt x="2916121" y="0"/>
                </a:lnTo>
                <a:lnTo>
                  <a:pt x="2916121" y="3406305"/>
                </a:lnTo>
                <a:lnTo>
                  <a:pt x="0" y="3406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7521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20214" y="6081647"/>
            <a:ext cx="4767786" cy="4205353"/>
          </a:xfrm>
          <a:custGeom>
            <a:avLst/>
            <a:gdLst/>
            <a:ahLst/>
            <a:cxnLst/>
            <a:rect r="r" b="b" t="t" l="l"/>
            <a:pathLst>
              <a:path h="4205353" w="4767786">
                <a:moveTo>
                  <a:pt x="0" y="0"/>
                </a:moveTo>
                <a:lnTo>
                  <a:pt x="4767786" y="0"/>
                </a:lnTo>
                <a:lnTo>
                  <a:pt x="4767786" y="4205353"/>
                </a:lnTo>
                <a:lnTo>
                  <a:pt x="0" y="4205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305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F8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00674" y="1211535"/>
            <a:ext cx="16230600" cy="7589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Ejemplos biblicos de suicidios: </a:t>
            </a:r>
          </a:p>
          <a:p>
            <a:pPr algn="ctr">
              <a:lnSpc>
                <a:spcPts val="7419"/>
              </a:lnSpc>
            </a:pP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1. Abimelec (Jueces 16:29-30).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3. Rey Saúl (1 Samuel 31:4).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4. Escudero del Rey Saúl (1 Samuel 31:5).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5. Ahitofel (2 Samuel 17:23).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6. Zimri (1 Reyes 16:18).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7. Judas Iscariote (Mateo 27:5).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853324" y="-3084911"/>
            <a:ext cx="24685232" cy="16456822"/>
          </a:xfrm>
          <a:custGeom>
            <a:avLst/>
            <a:gdLst/>
            <a:ahLst/>
            <a:cxnLst/>
            <a:rect r="r" b="b" t="t" l="l"/>
            <a:pathLst>
              <a:path h="16456822" w="24685232">
                <a:moveTo>
                  <a:pt x="0" y="0"/>
                </a:moveTo>
                <a:lnTo>
                  <a:pt x="24685233" y="0"/>
                </a:lnTo>
                <a:lnTo>
                  <a:pt x="24685233" y="16456822"/>
                </a:lnTo>
                <a:lnTo>
                  <a:pt x="0" y="16456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2020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4274726" cy="2167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526639" y="1988947"/>
            <a:ext cx="13234721" cy="6299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b="true" sz="2799" spc="42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CONCLUSIONES: </a:t>
            </a:r>
          </a:p>
          <a:p>
            <a:pPr algn="ctr">
              <a:lnSpc>
                <a:spcPts val="3331"/>
              </a:lnSpc>
            </a:pPr>
          </a:p>
          <a:p>
            <a:pPr algn="ctr">
              <a:lnSpc>
                <a:spcPts val="3331"/>
              </a:lnSpc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¿CÓMO ser Iglesia hoy?</a:t>
            </a:r>
          </a:p>
          <a:p>
            <a:pPr algn="ctr">
              <a:lnSpc>
                <a:spcPts val="3331"/>
              </a:lnSpc>
            </a:pP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Escuchar la Palabra.</a:t>
            </a: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Compartir la vida.</a:t>
            </a: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Defender la dignidad humana.</a:t>
            </a: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Acompañar a los vulnerables.</a:t>
            </a: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Practicar la santidad social.</a:t>
            </a:r>
          </a:p>
          <a:p>
            <a:pPr algn="l" marL="604510" indent="-302255" lvl="1">
              <a:lnSpc>
                <a:spcPts val="3331"/>
              </a:lnSpc>
              <a:buFont typeface="Arial"/>
              <a:buChar char="•"/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Anunciar la esperanza del Reino.</a:t>
            </a:r>
          </a:p>
          <a:p>
            <a:pPr algn="ctr">
              <a:lnSpc>
                <a:spcPts val="3331"/>
              </a:lnSpc>
            </a:pPr>
          </a:p>
          <a:p>
            <a:pPr algn="ctr">
              <a:lnSpc>
                <a:spcPts val="3331"/>
              </a:lnSpc>
            </a:pPr>
          </a:p>
          <a:p>
            <a:pPr algn="ctr">
              <a:lnSpc>
                <a:spcPts val="3331"/>
              </a:lnSpc>
            </a:pPr>
            <a:r>
              <a:rPr lang="en-US" sz="2799" spc="422">
                <a:solidFill>
                  <a:srgbClr val="F8F7F0"/>
                </a:solidFill>
                <a:latin typeface="Gotham"/>
                <a:ea typeface="Gotham"/>
                <a:cs typeface="Gotham"/>
                <a:sym typeface="Gotham"/>
              </a:rPr>
              <a:t>¿Nuestra fe está ampliando la vida, protegiendo al vulnerable y haciendo visible el Reino de Dios?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81357" y="1630587"/>
            <a:ext cx="20050714" cy="7988817"/>
            <a:chOff x="0" y="0"/>
            <a:chExt cx="5280846" cy="210405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80846" cy="2104050"/>
            </a:xfrm>
            <a:custGeom>
              <a:avLst/>
              <a:gdLst/>
              <a:ahLst/>
              <a:cxnLst/>
              <a:rect r="r" b="b" t="t" l="l"/>
              <a:pathLst>
                <a:path h="2104050" w="5280846">
                  <a:moveTo>
                    <a:pt x="0" y="0"/>
                  </a:moveTo>
                  <a:lnTo>
                    <a:pt x="5280846" y="0"/>
                  </a:lnTo>
                  <a:lnTo>
                    <a:pt x="5280846" y="2104050"/>
                  </a:lnTo>
                  <a:lnTo>
                    <a:pt x="0" y="2104050"/>
                  </a:lnTo>
                  <a:close/>
                </a:path>
              </a:pathLst>
            </a:custGeom>
            <a:solidFill>
              <a:srgbClr val="02020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5280846" cy="21040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61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26639" y="1614973"/>
            <a:ext cx="13234721" cy="9703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4"/>
              </a:lnSpc>
            </a:pPr>
            <a:r>
              <a:rPr lang="en-US" b="true" sz="5675" spc="857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BIBLIOGRAFIA:</a:t>
            </a:r>
          </a:p>
          <a:p>
            <a:pPr algn="ctr">
              <a:lnSpc>
                <a:spcPts val="2617"/>
              </a:lnSpc>
            </a:pP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BIBLIOGRAFÍA: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CAMPBELL, T. DOCTRINA METODISTA: LOS FUNDAMENTOS. ABIGDON PRES, 2012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GARRATEGUI C. JONES WILLIAM. ESTÁS DOCTRINAS ENSEÑO, GUÍA DE ESTUDIO PARA LAS OBRAS DE WESLEY. WESLEY HERITAGE FOUNDATION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LAPORTA, H. LA TEOLOGÍA ECLÉCTICA DE JUAN WESLEY. CUPSA, 2023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WESLEY, J.  TOMO X, NOTAS NUEVO TESTAMENTO, SEGUNDA PARTE. WESLEY HERITAGE FOUNDATION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WESLEY, J. TOMO I, SERMONES, SEGUNDA PARTE. WESLEY HERITAGE FOUNDATION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ZAVALA, P. ABAJO LOS MUROS, LECTURAS WESLEYANAS EN PERSPECTIVAS CONTEMPORÁNEAS. CUPSA, 2018. 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ZAVALA, P. CHARLES WESLEY: EL PROFETA OLVIDADO. CUPSA, 2025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REVISTAS 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VANGUARDIA JUVENIL, AÑO XCI, 2023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ZAPATA, R. ESENCIA DOCTRINAL DEL METODISMO. CUPSA, 1991.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FIRST FRIDAY LETTER, THE WORLD METHODIST COUNCIL, JUNE 2026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REDES SOCIALES </a:t>
            </a:r>
          </a:p>
          <a:p>
            <a:pPr algn="ctr">
              <a:lnSpc>
                <a:spcPts val="2617"/>
              </a:lnSpc>
            </a:pPr>
            <a:r>
              <a:rPr lang="en-US" b="true" sz="2199" spc="332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INSTAGRAM:  </a:t>
            </a:r>
            <a:r>
              <a:rPr lang="en-US" b="true" sz="2199" spc="332" u="sng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  <a:hlinkClick r:id="rId3" tooltip="https://www.instagram.com/archivo__w/"/>
              </a:rPr>
              <a:t>ARCHIVO__W</a:t>
            </a:r>
          </a:p>
          <a:p>
            <a:pPr algn="ctr">
              <a:lnSpc>
                <a:spcPts val="2617"/>
              </a:lnSpc>
            </a:pPr>
          </a:p>
          <a:p>
            <a:pPr algn="ctr">
              <a:lnSpc>
                <a:spcPts val="6754"/>
              </a:lnSpc>
            </a:pPr>
          </a:p>
          <a:p>
            <a:pPr algn="ctr" marL="0" indent="0" lvl="0">
              <a:lnSpc>
                <a:spcPts val="6754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0" r="0" b="-21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4274726" cy="2224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466870" y="1583303"/>
            <a:ext cx="15291725" cy="8023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 spc="483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UN MUNDO EN CRISIS</a:t>
            </a:r>
          </a:p>
          <a:p>
            <a:pPr algn="ctr">
              <a:lnSpc>
                <a:spcPts val="3219"/>
              </a:lnSpc>
            </a:pPr>
          </a:p>
          <a:p>
            <a:pPr algn="ctr">
              <a:lnSpc>
                <a:spcPts val="3219"/>
              </a:lnSpc>
            </a:pPr>
            <a:r>
              <a:rPr lang="en-US" b="true" sz="2299" spc="347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Desafíos contemporáneos:</a:t>
            </a:r>
          </a:p>
          <a:p>
            <a:pPr algn="just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Violencia y desapariciones forzadas, Migración y desplazamiento humano, Inteligencia Artificial y desafíos éticos, Guerras y conflictos internacionales, Crisis culturales, económicas y políticas. </a:t>
            </a:r>
          </a:p>
          <a:p>
            <a:pPr algn="ctr">
              <a:lnSpc>
                <a:spcPts val="3219"/>
              </a:lnSpc>
            </a:pPr>
          </a:p>
          <a:p>
            <a:pPr algn="ctr">
              <a:lnSpc>
                <a:spcPts val="3219"/>
              </a:lnSpc>
            </a:pPr>
            <a:r>
              <a:rPr lang="en-US" b="true" sz="2299" spc="347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Preguntas para la Iglesia</a:t>
            </a:r>
          </a:p>
          <a:p>
            <a:pPr algn="ctr">
              <a:lnSpc>
                <a:spcPts val="3219"/>
              </a:lnSpc>
            </a:pPr>
          </a:p>
          <a:p>
            <a:pPr algn="ctr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¿Cuál es nuestro papel hoy?</a:t>
            </a:r>
          </a:p>
          <a:p>
            <a:pPr algn="ctr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¿Estamos respondiendo al llamado de Dios?</a:t>
            </a:r>
          </a:p>
          <a:p>
            <a:pPr algn="ctr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¿Seguimos siendo un movimiento vivo del Espíritu?</a:t>
            </a:r>
          </a:p>
          <a:p>
            <a:pPr algn="ctr">
              <a:lnSpc>
                <a:spcPts val="3219"/>
              </a:lnSpc>
            </a:pPr>
          </a:p>
          <a:p>
            <a:pPr algn="ctr">
              <a:lnSpc>
                <a:spcPts val="3219"/>
              </a:lnSpc>
            </a:pPr>
          </a:p>
          <a:p>
            <a:pPr algn="ctr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"...Una secta muerta, con apariencia de religión, pero sin su poder." </a:t>
            </a:r>
          </a:p>
          <a:p>
            <a:pPr algn="ctr">
              <a:lnSpc>
                <a:spcPts val="3219"/>
              </a:lnSpc>
            </a:pPr>
            <a:r>
              <a:rPr lang="en-US" sz="2299" spc="347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-JW. (Thoughts Upon Methodism, 1786)</a:t>
            </a:r>
          </a:p>
          <a:p>
            <a:pPr algn="ctr">
              <a:lnSpc>
                <a:spcPts val="8842"/>
              </a:lnSpc>
              <a:spcBef>
                <a:spcPct val="0"/>
              </a:spcBef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9371" y="4651780"/>
            <a:ext cx="3073672" cy="2725430"/>
          </a:xfrm>
          <a:custGeom>
            <a:avLst/>
            <a:gdLst/>
            <a:ahLst/>
            <a:cxnLst/>
            <a:rect r="r" b="b" t="t" l="l"/>
            <a:pathLst>
              <a:path h="2725430" w="3073672">
                <a:moveTo>
                  <a:pt x="0" y="0"/>
                </a:moveTo>
                <a:lnTo>
                  <a:pt x="3073672" y="0"/>
                </a:lnTo>
                <a:lnTo>
                  <a:pt x="3073672" y="2725430"/>
                </a:lnTo>
                <a:lnTo>
                  <a:pt x="0" y="2725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300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30903" y="4323905"/>
            <a:ext cx="3243805" cy="3243805"/>
          </a:xfrm>
          <a:custGeom>
            <a:avLst/>
            <a:gdLst/>
            <a:ahLst/>
            <a:cxnLst/>
            <a:rect r="r" b="b" t="t" l="l"/>
            <a:pathLst>
              <a:path h="3243805" w="3243805">
                <a:moveTo>
                  <a:pt x="0" y="0"/>
                </a:moveTo>
                <a:lnTo>
                  <a:pt x="3243805" y="0"/>
                </a:lnTo>
                <a:lnTo>
                  <a:pt x="3243805" y="3243805"/>
                </a:lnTo>
                <a:lnTo>
                  <a:pt x="0" y="324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202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90321" y="0"/>
            <a:ext cx="5997679" cy="10287000"/>
            <a:chOff x="0" y="0"/>
            <a:chExt cx="7996905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1215" t="0" r="31215" b="0"/>
            <a:stretch>
              <a:fillRect/>
            </a:stretch>
          </p:blipFill>
          <p:spPr>
            <a:xfrm flipH="false" flipV="false">
              <a:off x="0" y="0"/>
              <a:ext cx="7996905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9248775" y="2500658"/>
            <a:ext cx="6379482" cy="4254317"/>
          </a:xfrm>
          <a:custGeom>
            <a:avLst/>
            <a:gdLst/>
            <a:ahLst/>
            <a:cxnLst/>
            <a:rect r="r" b="b" t="t" l="l"/>
            <a:pathLst>
              <a:path h="4254317" w="6379482">
                <a:moveTo>
                  <a:pt x="0" y="0"/>
                </a:moveTo>
                <a:lnTo>
                  <a:pt x="6379482" y="0"/>
                </a:lnTo>
                <a:lnTo>
                  <a:pt x="6379482" y="4254317"/>
                </a:lnTo>
                <a:lnTo>
                  <a:pt x="0" y="4254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52500"/>
            <a:ext cx="10892368" cy="8527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2"/>
              </a:lnSpc>
            </a:pPr>
            <a:r>
              <a:rPr lang="en-US" b="true" sz="3216" spc="485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E</a:t>
            </a:r>
            <a:r>
              <a:rPr lang="en-US" sz="3216" spc="48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KKLESIA = ASAMBLEA CONVOCADA</a:t>
            </a:r>
          </a:p>
          <a:p>
            <a:pPr algn="l">
              <a:lnSpc>
                <a:spcPts val="4502"/>
              </a:lnSpc>
            </a:pPr>
          </a:p>
          <a:p>
            <a:pPr algn="l">
              <a:lnSpc>
                <a:spcPts val="4922"/>
              </a:lnSpc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La Iglesia no es:</a:t>
            </a:r>
          </a:p>
          <a:p>
            <a:pPr algn="l" marL="759172" indent="-379586" lvl="1">
              <a:lnSpc>
                <a:spcPts val="4922"/>
              </a:lnSpc>
              <a:buFont typeface="Arial"/>
              <a:buChar char="•"/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Un edificio</a:t>
            </a:r>
          </a:p>
          <a:p>
            <a:pPr algn="l" marL="759172" indent="-379586" lvl="1">
              <a:lnSpc>
                <a:spcPts val="4922"/>
              </a:lnSpc>
              <a:buFont typeface="Arial"/>
              <a:buChar char="•"/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Una institución</a:t>
            </a:r>
          </a:p>
          <a:p>
            <a:pPr algn="l">
              <a:lnSpc>
                <a:spcPts val="4922"/>
              </a:lnSpc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La Iglesia es:</a:t>
            </a:r>
          </a:p>
          <a:p>
            <a:pPr algn="l" marL="759172" indent="-379586" lvl="1">
              <a:lnSpc>
                <a:spcPts val="4922"/>
              </a:lnSpc>
              <a:buFont typeface="Arial"/>
              <a:buChar char="•"/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Pueblo de Dios</a:t>
            </a:r>
          </a:p>
          <a:p>
            <a:pPr algn="l" marL="759172" indent="-379586" lvl="1">
              <a:lnSpc>
                <a:spcPts val="4922"/>
              </a:lnSpc>
              <a:buFont typeface="Arial"/>
              <a:buChar char="•"/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Comunidad enviada</a:t>
            </a:r>
          </a:p>
          <a:p>
            <a:pPr algn="l" marL="759172" indent="-379586" lvl="1">
              <a:lnSpc>
                <a:spcPts val="4922"/>
              </a:lnSpc>
              <a:buFont typeface="Arial"/>
              <a:buChar char="•"/>
            </a:pPr>
            <a:r>
              <a:rPr lang="en-US" sz="3516" spc="53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Participante de la                                                    misión de Dios</a:t>
            </a:r>
          </a:p>
          <a:p>
            <a:pPr algn="l">
              <a:lnSpc>
                <a:spcPts val="4922"/>
              </a:lnSpc>
            </a:pPr>
          </a:p>
          <a:p>
            <a:pPr algn="ctr">
              <a:lnSpc>
                <a:spcPts val="3942"/>
              </a:lnSpc>
            </a:pPr>
            <a:r>
              <a:rPr lang="en-US" sz="2816" spc="425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Romanos 16:5, Hechos 8:3, 12:5, 1 Corintios 12, 1 Pedro 2:5, Gálatas 6:10.</a:t>
            </a:r>
          </a:p>
          <a:p>
            <a:pPr algn="l">
              <a:lnSpc>
                <a:spcPts val="674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7000" t="0" r="-17000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260624" y="9258300"/>
            <a:ext cx="19495059" cy="2030000"/>
          </a:xfrm>
          <a:prstGeom prst="rect">
            <a:avLst/>
          </a:prstGeom>
          <a:solidFill>
            <a:srgbClr val="1A4033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6050486" cy="9258300"/>
            <a:chOff x="0" y="0"/>
            <a:chExt cx="8067315" cy="123444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8229" t="0" r="28229" b="0"/>
            <a:stretch>
              <a:fillRect/>
            </a:stretch>
          </p:blipFill>
          <p:spPr>
            <a:xfrm flipH="false" flipV="false">
              <a:off x="0" y="0"/>
              <a:ext cx="8067315" cy="12344400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6428224" y="795431"/>
            <a:ext cx="10831076" cy="7657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8"/>
              </a:lnSpc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La visión de Juan Wesley (Hechos 2:42).</a:t>
            </a:r>
          </a:p>
          <a:p>
            <a:pPr algn="l">
              <a:lnSpc>
                <a:spcPts val="4308"/>
              </a:lnSpc>
            </a:pPr>
          </a:p>
          <a:p>
            <a:pPr algn="l">
              <a:lnSpc>
                <a:spcPts val="4308"/>
              </a:lnSpc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Cuatro prácticas </a:t>
            </a:r>
          </a:p>
          <a:p>
            <a:pPr algn="l" marL="781621" indent="-390810" lvl="1">
              <a:lnSpc>
                <a:spcPts val="4308"/>
              </a:lnSpc>
              <a:buAutoNum type="arabicPeriod" startAt="1"/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Escuchar la Palabra.</a:t>
            </a:r>
          </a:p>
          <a:p>
            <a:pPr algn="l" marL="781621" indent="-390810" lvl="1">
              <a:lnSpc>
                <a:spcPts val="4308"/>
              </a:lnSpc>
              <a:buAutoNum type="arabicPeriod" startAt="1"/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Compartir la vida y los bienes.</a:t>
            </a:r>
          </a:p>
          <a:p>
            <a:pPr algn="l" marL="781621" indent="-390810" lvl="1">
              <a:lnSpc>
                <a:spcPts val="4308"/>
              </a:lnSpc>
              <a:buAutoNum type="arabicPeriod" startAt="1"/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Participar de la Cena del Señor.</a:t>
            </a:r>
          </a:p>
          <a:p>
            <a:pPr algn="l" marL="781621" indent="-390810" lvl="1">
              <a:lnSpc>
                <a:spcPts val="4308"/>
              </a:lnSpc>
              <a:buAutoNum type="arabicPeriod" startAt="1"/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Perseverar en la oración.</a:t>
            </a:r>
          </a:p>
          <a:p>
            <a:pPr algn="l">
              <a:lnSpc>
                <a:spcPts val="4308"/>
              </a:lnSpc>
            </a:pPr>
          </a:p>
          <a:p>
            <a:pPr algn="l">
              <a:lnSpc>
                <a:spcPts val="4308"/>
              </a:lnSpc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La Iglesia existe para manifestar el Reino de Dios en la historia.</a:t>
            </a:r>
          </a:p>
          <a:p>
            <a:pPr algn="l">
              <a:lnSpc>
                <a:spcPts val="4308"/>
              </a:lnSpc>
            </a:pPr>
          </a:p>
          <a:p>
            <a:pPr algn="l">
              <a:lnSpc>
                <a:spcPts val="4308"/>
              </a:lnSpc>
            </a:pPr>
            <a:r>
              <a:rPr lang="en-US" sz="3620">
                <a:solidFill>
                  <a:srgbClr val="19151B"/>
                </a:solidFill>
                <a:latin typeface="Gotham"/>
                <a:ea typeface="Gotham"/>
                <a:cs typeface="Gotham"/>
                <a:sym typeface="Gotham"/>
              </a:rPr>
              <a:t>¿Somos realmente el cuerpo de Cristo o solo una organización religiosa?</a:t>
            </a:r>
          </a:p>
          <a:p>
            <a:pPr algn="l" marL="0" indent="0" lvl="0">
              <a:lnSpc>
                <a:spcPts val="4308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34327"/>
            <a:ext cx="14604303" cy="9218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94"/>
              </a:lnSpc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NUESTRA IDENTIDAD DOCTRINAL</a:t>
            </a:r>
          </a:p>
          <a:p>
            <a:pPr algn="l">
              <a:lnSpc>
                <a:spcPts val="5294"/>
              </a:lnSpc>
            </a:pP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Justificación por la fe y Santificación en la vida cotidiana.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CREDO SOCIAL (1908/)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REGLAS GENERALES (1739)</a:t>
            </a:r>
          </a:p>
          <a:p>
            <a:pPr algn="l">
              <a:lnSpc>
                <a:spcPts val="4479"/>
              </a:lnSpc>
            </a:pPr>
            <a:r>
              <a:rPr lang="en-US" sz="3764" spc="568" b="true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"No hay santidad sin santidad social."</a:t>
            </a:r>
          </a:p>
          <a:p>
            <a:pPr algn="l">
              <a:lnSpc>
                <a:spcPts val="4479"/>
              </a:lnSpc>
            </a:pPr>
          </a:p>
          <a:p>
            <a:pPr algn="l">
              <a:lnSpc>
                <a:spcPts val="5294"/>
              </a:lnSpc>
            </a:pPr>
            <a:r>
              <a:rPr lang="en-US" sz="4448" spc="671" b="true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La fe se expresa en: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Misericordia.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Justicia.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Servicio.</a:t>
            </a:r>
          </a:p>
          <a:p>
            <a:pPr algn="l" marL="960489" indent="-480244" lvl="1">
              <a:lnSpc>
                <a:spcPts val="5294"/>
              </a:lnSpc>
              <a:buFont typeface="Arial"/>
              <a:buChar char="•"/>
            </a:pPr>
            <a:r>
              <a:rPr lang="en-US" b="true" sz="4448" spc="671">
                <a:solidFill>
                  <a:srgbClr val="F8F7F0"/>
                </a:solidFill>
                <a:latin typeface="Gotham Bold"/>
                <a:ea typeface="Gotham Bold"/>
                <a:cs typeface="Gotham Bold"/>
                <a:sym typeface="Gotham Bold"/>
              </a:rPr>
              <a:t>Transformación comunitaria.</a:t>
            </a:r>
          </a:p>
          <a:p>
            <a:pPr algn="l" marL="0" indent="0" lvl="0">
              <a:lnSpc>
                <a:spcPts val="8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034963" y="1814388"/>
            <a:ext cx="4088224" cy="6658223"/>
          </a:xfrm>
          <a:custGeom>
            <a:avLst/>
            <a:gdLst/>
            <a:ahLst/>
            <a:cxnLst/>
            <a:rect r="r" b="b" t="t" l="l"/>
            <a:pathLst>
              <a:path h="6658223" w="4088224">
                <a:moveTo>
                  <a:pt x="0" y="0"/>
                </a:moveTo>
                <a:lnTo>
                  <a:pt x="4088224" y="0"/>
                </a:lnTo>
                <a:lnTo>
                  <a:pt x="4088224" y="6658224"/>
                </a:lnTo>
                <a:lnTo>
                  <a:pt x="0" y="6658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6286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7000" t="0" r="-1700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80937" y="642853"/>
            <a:ext cx="16926127" cy="745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1"/>
              </a:lnSpc>
            </a:pPr>
          </a:p>
          <a:p>
            <a:pPr algn="ctr">
              <a:lnSpc>
                <a:spcPts val="4261"/>
              </a:lnSpc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Herencia histórica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Atención médica.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Apoyo a los pobres.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Préstamos sin intereses.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Denuncia de la esclavitud.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Crítica a las injusticias económicas.</a:t>
            </a:r>
          </a:p>
          <a:p>
            <a:pPr algn="ctr">
              <a:lnSpc>
                <a:spcPts val="4261"/>
              </a:lnSpc>
            </a:pPr>
          </a:p>
          <a:p>
            <a:pPr algn="ctr">
              <a:lnSpc>
                <a:spcPts val="4261"/>
              </a:lnSpc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El Credo Social Metodista: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Derechos humanos.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Justicia laboral.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Cuidado de la creación.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Dignidad humana.</a:t>
            </a:r>
          </a:p>
          <a:p>
            <a:pPr algn="l">
              <a:lnSpc>
                <a:spcPts val="4261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0" y="7682779"/>
            <a:ext cx="18288000" cy="3085320"/>
            <a:chOff x="0" y="0"/>
            <a:chExt cx="24384000" cy="4113761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37323" r="0" b="37323"/>
            <a:stretch>
              <a:fillRect/>
            </a:stretch>
          </p:blipFill>
          <p:spPr>
            <a:xfrm flipH="false" flipV="false">
              <a:off x="0" y="0"/>
              <a:ext cx="24384000" cy="4113761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-684086" y="0"/>
            <a:ext cx="1365022" cy="10768100"/>
            <a:chOff x="0" y="0"/>
            <a:chExt cx="1820030" cy="1435746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45773" t="0" r="45773" b="0"/>
            <a:stretch>
              <a:fillRect/>
            </a:stretch>
          </p:blipFill>
          <p:spPr>
            <a:xfrm flipH="false" flipV="false">
              <a:off x="0" y="0"/>
              <a:ext cx="1820030" cy="14357466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2358340" y="211038"/>
            <a:ext cx="13571320" cy="901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04"/>
              </a:lnSpc>
            </a:pPr>
            <a:r>
              <a:rPr lang="en-US" b="true" sz="5254" spc="793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LA MISIÓN SOCIAL METODISTA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7000" t="0" r="-1700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342902"/>
            <a:ext cx="240539" cy="10629902"/>
            <a:chOff x="0" y="0"/>
            <a:chExt cx="320718" cy="14173202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49308" t="0" r="49308" b="0"/>
            <a:stretch>
              <a:fillRect/>
            </a:stretch>
          </p:blipFill>
          <p:spPr>
            <a:xfrm flipH="false" flipV="false">
              <a:off x="0" y="0"/>
              <a:ext cx="320718" cy="14173202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711770" y="1251955"/>
            <a:ext cx="4147246" cy="4042993"/>
            <a:chOff x="0" y="0"/>
            <a:chExt cx="6513717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513716" cy="6349975"/>
            </a:xfrm>
            <a:custGeom>
              <a:avLst/>
              <a:gdLst/>
              <a:ahLst/>
              <a:cxnLst/>
              <a:rect r="r" b="b" t="t" l="l"/>
              <a:pathLst>
                <a:path h="6349975" w="6513716">
                  <a:moveTo>
                    <a:pt x="6513716" y="3175025"/>
                  </a:moveTo>
                  <a:cubicBezTo>
                    <a:pt x="6513716" y="4928451"/>
                    <a:pt x="5055543" y="6349975"/>
                    <a:pt x="3256858" y="6349975"/>
                  </a:cubicBezTo>
                  <a:cubicBezTo>
                    <a:pt x="1458148" y="6349975"/>
                    <a:pt x="0" y="4928451"/>
                    <a:pt x="0" y="3175025"/>
                  </a:cubicBezTo>
                  <a:cubicBezTo>
                    <a:pt x="0" y="1421511"/>
                    <a:pt x="1458148" y="0"/>
                    <a:pt x="3256858" y="0"/>
                  </a:cubicBezTo>
                  <a:cubicBezTo>
                    <a:pt x="5055569" y="0"/>
                    <a:pt x="6513716" y="1421511"/>
                    <a:pt x="6513716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3333" r="0" b="-3333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182007" y="623887"/>
            <a:ext cx="12609227" cy="926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b="true" sz="3699" spc="558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VIOLENCIA Y DESAPARICIONES FORZADAS</a:t>
            </a:r>
          </a:p>
          <a:p>
            <a:pPr algn="ctr">
              <a:lnSpc>
                <a:spcPts val="5179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 spc="483" b="true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Una crisis humanitaria</a:t>
            </a:r>
          </a:p>
          <a:p>
            <a:pPr algn="l">
              <a:lnSpc>
                <a:spcPts val="4480"/>
              </a:lnSpc>
            </a:pPr>
            <a:r>
              <a:rPr lang="en-US" sz="3200" spc="483" b="true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Más de 133,000 personas desaparecidas en México.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 spc="483" b="true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Llamado de la Iglesia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483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Nombrar el dolor.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483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Acompañar a las víctimas.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483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Apoyar procesos de búsqueda.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b="true" sz="3200" spc="483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Denunciar estructuras de violencia.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 spc="483" b="true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¿Qué estamos haciendo para DIGNIFICAR la vida?</a:t>
            </a:r>
          </a:p>
          <a:p>
            <a:pPr algn="l" marL="0" indent="0" lvl="0">
              <a:lnSpc>
                <a:spcPts val="4480"/>
              </a:lnSpc>
              <a:spcBef>
                <a:spcPct val="0"/>
              </a:spcBef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77516" y="6508389"/>
            <a:ext cx="4081500" cy="2749911"/>
          </a:xfrm>
          <a:custGeom>
            <a:avLst/>
            <a:gdLst/>
            <a:ahLst/>
            <a:cxnLst/>
            <a:rect r="r" b="b" t="t" l="l"/>
            <a:pathLst>
              <a:path h="2749911" w="4081500">
                <a:moveTo>
                  <a:pt x="0" y="0"/>
                </a:moveTo>
                <a:lnTo>
                  <a:pt x="4081500" y="0"/>
                </a:lnTo>
                <a:lnTo>
                  <a:pt x="4081500" y="2749911"/>
                </a:lnTo>
                <a:lnTo>
                  <a:pt x="0" y="274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96" r="0" b="-929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9404" y="-3060149"/>
            <a:ext cx="17501210" cy="17501140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3698035" y="-302443"/>
            <a:ext cx="10891930" cy="10891886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52" t="0" r="-2495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603885" y="942975"/>
            <a:ext cx="7080230" cy="839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MIGRACIÓN: HOSPITALIDAD COMO REINO DE DIOS.</a:t>
            </a:r>
          </a:p>
          <a:p>
            <a:pPr algn="ctr">
              <a:lnSpc>
                <a:spcPts val="3119"/>
              </a:lnSpc>
            </a:pPr>
          </a:p>
          <a:p>
            <a:pPr algn="ctr">
              <a:lnSpc>
                <a:spcPts val="3119"/>
              </a:lnSpc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"Amarás al extranjero..."</a:t>
            </a:r>
          </a:p>
          <a:p>
            <a:pPr algn="ctr">
              <a:lnSpc>
                <a:spcPts val="3119"/>
              </a:lnSpc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 Deuteronomio 10:19</a:t>
            </a:r>
          </a:p>
          <a:p>
            <a:pPr algn="ctr">
              <a:lnSpc>
                <a:spcPts val="3119"/>
              </a:lnSpc>
            </a:pPr>
          </a:p>
          <a:p>
            <a:pPr algn="ctr">
              <a:lnSpc>
                <a:spcPts val="3119"/>
              </a:lnSpc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La Biblia es una historia de migrantes</a:t>
            </a:r>
          </a:p>
          <a:p>
            <a:pPr algn="ctr">
              <a:lnSpc>
                <a:spcPts val="3119"/>
              </a:lnSpc>
            </a:pP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El Éxodo.</a:t>
            </a: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El Exilio.</a:t>
            </a: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Jesús refugiado en Egipto.</a:t>
            </a:r>
          </a:p>
          <a:p>
            <a:pPr algn="ctr">
              <a:lnSpc>
                <a:spcPts val="3119"/>
              </a:lnSpc>
            </a:pPr>
          </a:p>
          <a:p>
            <a:pPr algn="ctr">
              <a:lnSpc>
                <a:spcPts val="3119"/>
              </a:lnSpc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Respuesta de la Iglesia</a:t>
            </a:r>
          </a:p>
          <a:p>
            <a:pPr algn="ctr">
              <a:lnSpc>
                <a:spcPts val="3119"/>
              </a:lnSpc>
            </a:pP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Alimentación.</a:t>
            </a: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Refugio.</a:t>
            </a: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Orientación.</a:t>
            </a:r>
          </a:p>
          <a:p>
            <a:pPr algn="l" marL="561331" indent="-280665" lvl="1">
              <a:lnSpc>
                <a:spcPts val="3119"/>
              </a:lnSpc>
              <a:buFont typeface="Arial"/>
              <a:buChar char="•"/>
            </a:pPr>
            <a:r>
              <a:rPr lang="en-US" b="true" sz="2599" spc="392">
                <a:solidFill>
                  <a:srgbClr val="06120E"/>
                </a:solidFill>
                <a:latin typeface="Gotham Bold"/>
                <a:ea typeface="Gotham Bold"/>
                <a:cs typeface="Gotham Bold"/>
                <a:sym typeface="Gotham Bold"/>
              </a:rPr>
              <a:t>Acompañamiento espiritual.</a:t>
            </a:r>
          </a:p>
          <a:p>
            <a:pPr algn="l" marL="0" indent="0" lvl="0">
              <a:lnSpc>
                <a:spcPts val="143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7000" t="0" r="-1700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94743" y="962025"/>
            <a:ext cx="12428627" cy="68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6"/>
              </a:lnSpc>
            </a:pPr>
            <a:r>
              <a:rPr lang="en-US" b="true" sz="3566" spc="538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INTELIGENCIA ARTIFICIAL Y ÉTICA CRISTIANA</a:t>
            </a:r>
          </a:p>
          <a:p>
            <a:pPr algn="ctr">
              <a:lnSpc>
                <a:spcPts val="4261"/>
              </a:lnSpc>
            </a:pP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Desinformación.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Vigilancia.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Desigualdad.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Deshumanización.</a:t>
            </a:r>
          </a:p>
          <a:p>
            <a:pPr algn="l" marL="661954" indent="-330977" lvl="1">
              <a:lnSpc>
                <a:spcPts val="4261"/>
              </a:lnSpc>
              <a:buFont typeface="Arial"/>
              <a:buChar char="•"/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Uso militar.</a:t>
            </a:r>
          </a:p>
          <a:p>
            <a:pPr algn="ctr">
              <a:lnSpc>
                <a:spcPts val="4261"/>
              </a:lnSpc>
            </a:pPr>
          </a:p>
          <a:p>
            <a:pPr algn="ctr">
              <a:lnSpc>
                <a:spcPts val="4261"/>
              </a:lnSpc>
            </a:pPr>
            <a:r>
              <a:rPr lang="en-US" b="true" sz="3066" spc="462">
                <a:solidFill>
                  <a:srgbClr val="19151B"/>
                </a:solidFill>
                <a:latin typeface="Gotham Bold"/>
                <a:ea typeface="Gotham Bold"/>
                <a:cs typeface="Gotham Bold"/>
                <a:sym typeface="Gotham Bold"/>
              </a:rPr>
              <a:t>¿Qué tipo de humanidad estamos construyendo?</a:t>
            </a:r>
          </a:p>
          <a:p>
            <a:pPr algn="ctr" marL="0" indent="0" lvl="0">
              <a:lnSpc>
                <a:spcPts val="6624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02222" y="8121350"/>
            <a:ext cx="18288000" cy="2732446"/>
            <a:chOff x="0" y="0"/>
            <a:chExt cx="24384000" cy="364326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39731" r="0" b="39731"/>
            <a:stretch>
              <a:fillRect/>
            </a:stretch>
          </p:blipFill>
          <p:spPr>
            <a:xfrm flipH="false" flipV="false">
              <a:off x="0" y="0"/>
              <a:ext cx="24384000" cy="364326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6922113" y="0"/>
            <a:ext cx="1365887" cy="10287000"/>
            <a:chOff x="0" y="0"/>
            <a:chExt cx="1821182" cy="1371600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45572" t="0" r="45572" b="0"/>
            <a:stretch>
              <a:fillRect/>
            </a:stretch>
          </p:blipFill>
          <p:spPr>
            <a:xfrm flipH="false" flipV="false">
              <a:off x="0" y="0"/>
              <a:ext cx="1821182" cy="13716000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-366589" y="3852971"/>
            <a:ext cx="4264431" cy="4268379"/>
          </a:xfrm>
          <a:custGeom>
            <a:avLst/>
            <a:gdLst/>
            <a:ahLst/>
            <a:cxnLst/>
            <a:rect r="r" b="b" t="t" l="l"/>
            <a:pathLst>
              <a:path h="4268379" w="4264431">
                <a:moveTo>
                  <a:pt x="0" y="0"/>
                </a:moveTo>
                <a:lnTo>
                  <a:pt x="4264430" y="0"/>
                </a:lnTo>
                <a:lnTo>
                  <a:pt x="4264430" y="4268379"/>
                </a:lnTo>
                <a:lnTo>
                  <a:pt x="0" y="4268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DAHNCViPbQA</dc:identifier>
  <dcterms:modified xsi:type="dcterms:W3CDTF">2011-08-01T06:04:30Z</dcterms:modified>
  <cp:revision>1</cp:revision>
  <dc:title>El papel de la Iglesia en la sociedad contemporánea Identidad, misión y respuesta profética</dc:title>
</cp:coreProperties>
</file>